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3"/>
  </p:sldMasterIdLst>
  <p:notesMasterIdLst>
    <p:notesMasterId r:id="rId19"/>
  </p:notesMasterIdLst>
  <p:handoutMasterIdLst>
    <p:handoutMasterId r:id="rId20"/>
  </p:handoutMasterIdLst>
  <p:sldIdLst>
    <p:sldId id="256" r:id="rId4"/>
    <p:sldId id="257" r:id="rId5"/>
    <p:sldId id="258" r:id="rId6"/>
    <p:sldId id="259" r:id="rId7"/>
    <p:sldId id="260" r:id="rId8"/>
    <p:sldId id="261" r:id="rId9"/>
    <p:sldId id="271" r:id="rId10"/>
    <p:sldId id="262" r:id="rId11"/>
    <p:sldId id="263" r:id="rId12"/>
    <p:sldId id="266" r:id="rId13"/>
    <p:sldId id="267" r:id="rId14"/>
    <p:sldId id="270" r:id="rId15"/>
    <p:sldId id="269" r:id="rId16"/>
    <p:sldId id="265"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1420"/>
    <a:srgbClr val="A50021"/>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2" d="100"/>
          <a:sy n="102" d="100"/>
        </p:scale>
        <p:origin x="2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1.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AEE767-6F78-49A2-BB00-75378FD23A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3D7625-8B8B-4DF3-AC2E-36D9909D7BB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428D1-6D6F-4C8D-B527-45437712E20D}" type="datetimeFigureOut">
              <a:rPr lang="en-US" smtClean="0"/>
              <a:t>10/26/2021</a:t>
            </a:fld>
            <a:endParaRPr lang="en-US"/>
          </a:p>
        </p:txBody>
      </p:sp>
      <p:sp>
        <p:nvSpPr>
          <p:cNvPr id="4" name="Footer Placeholder 3">
            <a:extLst>
              <a:ext uri="{FF2B5EF4-FFF2-40B4-BE49-F238E27FC236}">
                <a16:creationId xmlns:a16="http://schemas.microsoft.com/office/drawing/2014/main" id="{959E55AD-0559-4D42-BD3D-CF820A7DAB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8CCAF2D-8AE4-4EC9-BF5B-3F2A2B946D1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F1EADD-5981-4A04-A0BE-A62CD9A2C92A}" type="slidenum">
              <a:rPr lang="en-US" smtClean="0"/>
              <a:t>‹#›</a:t>
            </a:fld>
            <a:endParaRPr lang="en-US"/>
          </a:p>
        </p:txBody>
      </p:sp>
    </p:spTree>
    <p:extLst>
      <p:ext uri="{BB962C8B-B14F-4D97-AF65-F5344CB8AC3E}">
        <p14:creationId xmlns:p14="http://schemas.microsoft.com/office/powerpoint/2010/main" val="21655777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3845B7-A784-431D-AC43-D1782A827D6A}" type="datetimeFigureOut">
              <a:rPr lang="en-US" smtClean="0"/>
              <a:t>10/26/2021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88B5D1-2970-4A20-BD0F-A9015D377D81}" type="slidenum">
              <a:rPr lang="en-US" smtClean="0"/>
              <a:t>‹#›</a:t>
            </a:fld>
            <a:endParaRPr lang="en-US"/>
          </a:p>
        </p:txBody>
      </p:sp>
    </p:spTree>
    <p:extLst>
      <p:ext uri="{BB962C8B-B14F-4D97-AF65-F5344CB8AC3E}">
        <p14:creationId xmlns:p14="http://schemas.microsoft.com/office/powerpoint/2010/main" val="9191328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Over the last 2 years, the COVID-19 pandemic has affected millions of lives in the United States and across the world. One of the main debates that arose during the pandemic is the effectiveness and legitimacy of the Covid vaccines that seemed to pop up and get approved within a short span of time. So this project will focus on the potential effect that vaccinations have on the number of new cases in the United States. We try to predict the number of new cases by building a machine learning model using vaccination data, and measure our predictions against baseline models that don’t contain vaccination data. If we can show that our model performs better using vaccination data, then we know that vaccines can be a viable solution to stopping the spread.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1</a:t>
            </a:fld>
            <a:endParaRPr lang="en-US"/>
          </a:p>
        </p:txBody>
      </p:sp>
    </p:spTree>
    <p:extLst>
      <p:ext uri="{BB962C8B-B14F-4D97-AF65-F5344CB8AC3E}">
        <p14:creationId xmlns:p14="http://schemas.microsoft.com/office/powerpoint/2010/main" val="4087980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a:t>
            </a:r>
            <a:r>
              <a:rPr lang="en-US" sz="1800" dirty="0">
                <a:effectLst/>
                <a:latin typeface="Calibri" panose="020F0502020204030204" pitchFamily="34" charset="0"/>
                <a:ea typeface="Calibri" panose="020F0502020204030204" pitchFamily="34" charset="0"/>
                <a:cs typeface="Times New Roman" panose="02020603050405020304" pitchFamily="18" charset="0"/>
              </a:rPr>
              <a:t>In order to evaluate performance, we created 2 baseline models, one dummy model that assumed new cases at time t is equal to new cases at time (t-7), and another ML model that had all the same parameters as our best GBR model except without the vaccination data. Interestingly, the MAE for the machine learning model was larger than the MAE of the dummy model, causing us to go back and revisit our approach.</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10</a:t>
            </a:fld>
            <a:endParaRPr lang="en-US"/>
          </a:p>
        </p:txBody>
      </p:sp>
    </p:spTree>
    <p:extLst>
      <p:ext uri="{BB962C8B-B14F-4D97-AF65-F5344CB8AC3E}">
        <p14:creationId xmlns:p14="http://schemas.microsoft.com/office/powerpoint/2010/main" val="190619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a:t>
            </a:r>
            <a:r>
              <a:rPr lang="en-US" sz="1800" dirty="0">
                <a:effectLst/>
                <a:latin typeface="Calibri" panose="020F0502020204030204" pitchFamily="34" charset="0"/>
                <a:ea typeface="Calibri" panose="020F0502020204030204" pitchFamily="34" charset="0"/>
                <a:cs typeface="Times New Roman" panose="02020603050405020304" pitchFamily="18" charset="0"/>
              </a:rPr>
              <a:t>We realized that there is a significant difference between the training and testing set (most likely due to the absence of vaccination data prior to 2021, and the large fluctuation of new cases towards the end of 2020 and beginning of 2021), that we don’t see in the testing data. For this reason, we decided to combine the training and test sets into one dataset and fit and predict on the same dataset.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11</a:t>
            </a:fld>
            <a:endParaRPr lang="en-US"/>
          </a:p>
        </p:txBody>
      </p:sp>
    </p:spTree>
    <p:extLst>
      <p:ext uri="{BB962C8B-B14F-4D97-AF65-F5344CB8AC3E}">
        <p14:creationId xmlns:p14="http://schemas.microsoft.com/office/powerpoint/2010/main" val="2334491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a:t>
            </a:r>
            <a:r>
              <a:rPr lang="en-US" sz="1800" dirty="0">
                <a:effectLst/>
                <a:latin typeface="Calibri" panose="020F0502020204030204" pitchFamily="34" charset="0"/>
                <a:ea typeface="Calibri" panose="020F0502020204030204" pitchFamily="34" charset="0"/>
                <a:cs typeface="Times New Roman" panose="02020603050405020304" pitchFamily="18" charset="0"/>
              </a:rPr>
              <a:t>In order to prevent overfitting, we use the same hyperparameters that were determined earlier in our best GBR model. This table shows the MAE of the 3 models. Comparing our best model to the dummy model, we can see that our machine learning model reduced error by 9.1%. When we isolate the effect of including vaccination data into our model, we see that the inclusion of vaccination data reduced error by 5.4%.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 frame of reference, when we compare the MAE of our best model to the average new cases per hundred in the dataset, we get approximately a 30% error rate, which is relatively high. This can be due to the fact that there are many other factors that affect the number of daily cases that have not been accounted for in the model.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12</a:t>
            </a:fld>
            <a:endParaRPr lang="en-US"/>
          </a:p>
        </p:txBody>
      </p:sp>
    </p:spTree>
    <p:extLst>
      <p:ext uri="{BB962C8B-B14F-4D97-AF65-F5344CB8AC3E}">
        <p14:creationId xmlns:p14="http://schemas.microsoft.com/office/powerpoint/2010/main" val="3116624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When we plot the actual new cases to predicted new cases from our best model, we get a positively correlated scatterplot, where the slope of the regression line is 0.74. This shows that our predicted values are pretty close to the actual numbers, with some outliers affecting the performance.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13</a:t>
            </a:fld>
            <a:endParaRPr lang="en-US"/>
          </a:p>
        </p:txBody>
      </p:sp>
    </p:spTree>
    <p:extLst>
      <p:ext uri="{BB962C8B-B14F-4D97-AF65-F5344CB8AC3E}">
        <p14:creationId xmlns:p14="http://schemas.microsoft.com/office/powerpoint/2010/main" val="3678848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We also plot the distribution of the error of our model, and see that it is centered around 0, with some outliers on the positive x-axis.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14</a:t>
            </a:fld>
            <a:endParaRPr lang="en-US"/>
          </a:p>
        </p:txBody>
      </p:sp>
    </p:spTree>
    <p:extLst>
      <p:ext uri="{BB962C8B-B14F-4D97-AF65-F5344CB8AC3E}">
        <p14:creationId xmlns:p14="http://schemas.microsoft.com/office/powerpoint/2010/main" val="3743118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From our Gradient Boosting Regressor model, we see that there is in fact a correlation between the number of people vaccinated and the number of new cases in the United States. Comparing the two baseline models to our best performing model, we see a significant improvement when vaccination data is added. Although overall error values are relatively high, this can be due to the various factors that determine the number of new cases that fall outside the scope of this project, including travel restrictions, lockdown policies, and Delta and more recent variants. </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Overall, our findings conclude that vaccinations do have an effect on the number of Covid-19 cases in the United States.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15</a:t>
            </a:fld>
            <a:endParaRPr lang="en-US"/>
          </a:p>
        </p:txBody>
      </p:sp>
    </p:spTree>
    <p:extLst>
      <p:ext uri="{BB962C8B-B14F-4D97-AF65-F5344CB8AC3E}">
        <p14:creationId xmlns:p14="http://schemas.microsoft.com/office/powerpoint/2010/main" val="1607855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The first step towards building our model is collecting data. In this project, we will be using 2 datasets from Kaggle – one is a list of daily total cases per state, and the other is a list of daily total vaccinations per state.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2</a:t>
            </a:fld>
            <a:endParaRPr lang="en-US"/>
          </a:p>
        </p:txBody>
      </p:sp>
    </p:spTree>
    <p:extLst>
      <p:ext uri="{BB962C8B-B14F-4D97-AF65-F5344CB8AC3E}">
        <p14:creationId xmlns:p14="http://schemas.microsoft.com/office/powerpoint/2010/main" val="3875453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We take a look at the trend of daily new cases in the US over the last 1.5 years. Each color represents a different state, and even though some states have many more cases than others, there is a common trend in this graph. We see a steep incline of cases towards the end of 2020, and then a decrease at the beginning of 2021, when vaccines begin to roll out. </a:t>
            </a:r>
          </a:p>
          <a:p>
            <a:endParaRPr lang="en-US" dirty="0"/>
          </a:p>
          <a:p>
            <a:r>
              <a:rPr lang="en-US" dirty="0"/>
              <a:t>This increase in cases can be due to increased travel around the holiday season, or evolving lockdown restrictions and mask mandates. But even with the changing landscape, we want to build a model that can show some sort of correlation between the decrease in cases in 2021 and the increase in vaccinations.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3</a:t>
            </a:fld>
            <a:endParaRPr lang="en-US"/>
          </a:p>
        </p:txBody>
      </p:sp>
    </p:spTree>
    <p:extLst>
      <p:ext uri="{BB962C8B-B14F-4D97-AF65-F5344CB8AC3E}">
        <p14:creationId xmlns:p14="http://schemas.microsoft.com/office/powerpoint/2010/main" val="368564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Here is a scatterplot of the number of people vaccinated against number of new cases for every state on a particular day. The data is normalized to the population of each state to account for the large differences in cases between populated states like New York and California, and some smaller regions like Guam and Virgin Islands.</a:t>
            </a:r>
          </a:p>
          <a:p>
            <a:endParaRPr lang="en-US" dirty="0"/>
          </a:p>
          <a:p>
            <a:r>
              <a:rPr lang="en-US" dirty="0"/>
              <a:t>The scatterplot is relatively random, but you can still see a slight negative correlation between the number of people vaccinated and the number of new cases, showing that vaccinations definitely have an effect on Covid cases.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4</a:t>
            </a:fld>
            <a:endParaRPr lang="en-US"/>
          </a:p>
        </p:txBody>
      </p:sp>
    </p:spTree>
    <p:extLst>
      <p:ext uri="{BB962C8B-B14F-4D97-AF65-F5344CB8AC3E}">
        <p14:creationId xmlns:p14="http://schemas.microsoft.com/office/powerpoint/2010/main" val="199224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This project takes a multivariate time series and converts it into a supervised learning model to predict the number of new cases 7 days ahead.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5</a:t>
            </a:fld>
            <a:endParaRPr lang="en-US"/>
          </a:p>
        </p:txBody>
      </p:sp>
    </p:spTree>
    <p:extLst>
      <p:ext uri="{BB962C8B-B14F-4D97-AF65-F5344CB8AC3E}">
        <p14:creationId xmlns:p14="http://schemas.microsoft.com/office/powerpoint/2010/main" val="32113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For our model, we are only looking at 2 columns from the dataset, the daily number of new cases for every 100 people, and the daily total number of people vaccinated for every 100 people.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6</a:t>
            </a:fld>
            <a:endParaRPr lang="en-US"/>
          </a:p>
        </p:txBody>
      </p:sp>
    </p:spTree>
    <p:extLst>
      <p:ext uri="{BB962C8B-B14F-4D97-AF65-F5344CB8AC3E}">
        <p14:creationId xmlns:p14="http://schemas.microsoft.com/office/powerpoint/2010/main" val="1720486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With some feature engineering, we build our 4 input features for the model:</a:t>
            </a:r>
          </a:p>
          <a:p>
            <a:endParaRPr lang="en-US" dirty="0"/>
          </a:p>
          <a:p>
            <a:pPr marL="228600" indent="-228600">
              <a:buAutoNum type="arabicPeriod"/>
            </a:pPr>
            <a:r>
              <a:rPr lang="en-US" dirty="0"/>
              <a:t>Number of new cases 7 days behind</a:t>
            </a:r>
          </a:p>
          <a:p>
            <a:pPr marL="228600" indent="-228600">
              <a:buAutoNum type="arabicPeriod"/>
            </a:pPr>
            <a:r>
              <a:rPr lang="en-US" dirty="0"/>
              <a:t>Rolling average of new cases 14 to 7 days behind</a:t>
            </a:r>
          </a:p>
          <a:p>
            <a:pPr marL="228600" indent="-228600">
              <a:buAutoNum type="arabicPeriod"/>
            </a:pPr>
            <a:r>
              <a:rPr lang="en-US" dirty="0"/>
              <a:t>Rolling average of new cases 10 to 7 days behind</a:t>
            </a:r>
          </a:p>
          <a:p>
            <a:pPr marL="228600" indent="-228600">
              <a:buAutoNum type="arabicPeriod"/>
            </a:pPr>
            <a:r>
              <a:rPr lang="en-US" dirty="0"/>
              <a:t>Total number of people vaccinated 7 days behind</a:t>
            </a:r>
          </a:p>
          <a:p>
            <a:pPr marL="228600" indent="-228600">
              <a:buAutoNum type="arabicPeriod"/>
            </a:pPr>
            <a:endParaRPr lang="en-US" dirty="0"/>
          </a:p>
          <a:p>
            <a:pPr marL="0" indent="0">
              <a:buNone/>
            </a:pPr>
            <a:r>
              <a:rPr lang="en-US" dirty="0"/>
              <a:t>Our goal is to use these features to predict number of new cases 7 days ahead.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7</a:t>
            </a:fld>
            <a:endParaRPr lang="en-US"/>
          </a:p>
        </p:txBody>
      </p:sp>
    </p:spTree>
    <p:extLst>
      <p:ext uri="{BB962C8B-B14F-4D97-AF65-F5344CB8AC3E}">
        <p14:creationId xmlns:p14="http://schemas.microsoft.com/office/powerpoint/2010/main" val="3876507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We split our data into training and testing sets, and fit on multiple regression models from </a:t>
            </a:r>
            <a:r>
              <a:rPr lang="en-US" dirty="0" err="1"/>
              <a:t>sklearn</a:t>
            </a:r>
            <a:r>
              <a:rPr lang="en-US" dirty="0"/>
              <a:t> and use each model to predict the number of new cases. We then calculate the MAE, or mean absolute error, of each model and select the one that has the lowest MAE.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8</a:t>
            </a:fld>
            <a:endParaRPr lang="en-US"/>
          </a:p>
        </p:txBody>
      </p:sp>
    </p:spTree>
    <p:extLst>
      <p:ext uri="{BB962C8B-B14F-4D97-AF65-F5344CB8AC3E}">
        <p14:creationId xmlns:p14="http://schemas.microsoft.com/office/powerpoint/2010/main" val="2322205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We found that the Gradient Boosting Regressor model resulted in the lowest MAE. We further decreased this error with some hyperparameter tuning to create our best model.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9</a:t>
            </a:fld>
            <a:endParaRPr lang="en-US"/>
          </a:p>
        </p:txBody>
      </p:sp>
    </p:spTree>
    <p:extLst>
      <p:ext uri="{BB962C8B-B14F-4D97-AF65-F5344CB8AC3E}">
        <p14:creationId xmlns:p14="http://schemas.microsoft.com/office/powerpoint/2010/main" val="2846089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10/26/2021</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687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10/26/2021</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194493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10/26/2021</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269710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10/26/2021</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321784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10/26/2021</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71614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10/26/2021</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271976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10/26/2021</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743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10/26/2021</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776676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10/26/2021</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437549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10/26/2021</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558639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10/26/2021</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996312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10/26/2021</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2826026047"/>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99CE3E8-8870-40BA-B0BC-E0A12493ED7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BE77BF4-7B61-436F-88CC-83BA855DB801}"/>
              </a:ext>
            </a:extLst>
          </p:cNvPr>
          <p:cNvSpPr>
            <a:spLocks noGrp="1"/>
          </p:cNvSpPr>
          <p:nvPr>
            <p:ph type="ctrTitle"/>
          </p:nvPr>
        </p:nvSpPr>
        <p:spPr>
          <a:xfrm>
            <a:off x="1429612" y="1013984"/>
            <a:ext cx="6952388" cy="3260635"/>
          </a:xfrm>
        </p:spPr>
        <p:txBody>
          <a:bodyPr>
            <a:normAutofit/>
          </a:bodyPr>
          <a:lstStyle/>
          <a:p>
            <a:r>
              <a:rPr lang="en-US" dirty="0">
                <a:solidFill>
                  <a:srgbClr val="FFFFFF"/>
                </a:solidFill>
              </a:rPr>
              <a:t>Predicting covid-19 cases in the united states</a:t>
            </a:r>
          </a:p>
        </p:txBody>
      </p:sp>
      <p:sp>
        <p:nvSpPr>
          <p:cNvPr id="3" name="Subtitle 2">
            <a:extLst>
              <a:ext uri="{FF2B5EF4-FFF2-40B4-BE49-F238E27FC236}">
                <a16:creationId xmlns:a16="http://schemas.microsoft.com/office/drawing/2014/main" id="{60C5C2F2-3D3F-4856-B221-C8E8D70EA4C1}"/>
              </a:ext>
            </a:extLst>
          </p:cNvPr>
          <p:cNvSpPr>
            <a:spLocks noGrp="1"/>
          </p:cNvSpPr>
          <p:nvPr>
            <p:ph type="subTitle" idx="1"/>
          </p:nvPr>
        </p:nvSpPr>
        <p:spPr>
          <a:xfrm>
            <a:off x="1429612" y="4848464"/>
            <a:ext cx="7902924" cy="1085849"/>
          </a:xfrm>
        </p:spPr>
        <p:txBody>
          <a:bodyPr>
            <a:normAutofit/>
          </a:bodyPr>
          <a:lstStyle/>
          <a:p>
            <a:pPr>
              <a:lnSpc>
                <a:spcPct val="120000"/>
              </a:lnSpc>
            </a:pPr>
            <a:r>
              <a:rPr lang="en-US" b="1" dirty="0">
                <a:solidFill>
                  <a:srgbClr val="FFFFFF"/>
                </a:solidFill>
              </a:rPr>
              <a:t>CAN VACCINATION DATA BE USED TO BUILD A MACHINE LEARNING MODEL THAT PREDICTS THE NUMBER OF DAILY NEW CASES OF COVID-19?</a:t>
            </a:r>
          </a:p>
        </p:txBody>
      </p:sp>
      <p:cxnSp>
        <p:nvCxnSpPr>
          <p:cNvPr id="93" name="Straight Connector 92">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692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8" name="Straight Connector 97">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98C229E-30C6-4193-94C3-6BD94B5F5C06}"/>
              </a:ext>
            </a:extLst>
          </p:cNvPr>
          <p:cNvPicPr>
            <a:picLocks noChangeAspect="1"/>
          </p:cNvPicPr>
          <p:nvPr/>
        </p:nvPicPr>
        <p:blipFill rotWithShape="1">
          <a:blip r:embed="rId3">
            <a:alphaModFix amt="75000"/>
            <a:extLst>
              <a:ext uri="{28A0092B-C50C-407E-A947-70E740481C1C}">
                <a14:useLocalDpi xmlns:a14="http://schemas.microsoft.com/office/drawing/2010/main" val="0"/>
              </a:ext>
            </a:extLst>
          </a:blip>
          <a:srcRect t="7647" b="7647"/>
          <a:stretch/>
        </p:blipFill>
        <p:spPr>
          <a:xfrm>
            <a:off x="-1" y="-1"/>
            <a:ext cx="12191999" cy="6858001"/>
          </a:xfrm>
          <a:prstGeom prst="rect">
            <a:avLst/>
          </a:prstGeom>
        </p:spPr>
      </p:pic>
      <p:sp>
        <p:nvSpPr>
          <p:cNvPr id="102" name="Rectangle 101">
            <a:extLst>
              <a:ext uri="{FF2B5EF4-FFF2-40B4-BE49-F238E27FC236}">
                <a16:creationId xmlns:a16="http://schemas.microsoft.com/office/drawing/2014/main" id="{82D9AADB-3C09-45F7-99F1-39BFA195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728686"/>
            <a:ext cx="12192000" cy="4129314"/>
          </a:xfrm>
          <a:prstGeom prst="rect">
            <a:avLst/>
          </a:prstGeom>
          <a:gradFill flip="none" rotWithShape="1">
            <a:gsLst>
              <a:gs pos="0">
                <a:srgbClr val="000000">
                  <a:alpha val="43000"/>
                </a:srgbClr>
              </a:gs>
              <a:gs pos="100000">
                <a:srgbClr val="000000">
                  <a:alpha val="0"/>
                </a:srgbClr>
              </a:gs>
              <a:gs pos="60000">
                <a:srgbClr val="000000">
                  <a:alpha val="2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1118530" y="2286000"/>
            <a:ext cx="8476388" cy="2737367"/>
          </a:xfrm>
        </p:spPr>
        <p:txBody>
          <a:bodyPr vert="horz" lIns="91440" tIns="45720" rIns="91440" bIns="45720" rtlCol="0" anchor="b">
            <a:normAutofit/>
          </a:bodyPr>
          <a:lstStyle/>
          <a:p>
            <a:r>
              <a:rPr lang="en-US" dirty="0">
                <a:solidFill>
                  <a:srgbClr val="FFFFFF"/>
                </a:solidFill>
              </a:rPr>
              <a:t>results</a:t>
            </a:r>
          </a:p>
        </p:txBody>
      </p:sp>
      <p:cxnSp>
        <p:nvCxnSpPr>
          <p:cNvPr id="104" name="Straight Connector 103">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27343"/>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3F95370-D502-412D-AA94-CAEB68573492}"/>
              </a:ext>
            </a:extLst>
          </p:cNvPr>
          <p:cNvSpPr/>
          <p:nvPr/>
        </p:nvSpPr>
        <p:spPr>
          <a:xfrm>
            <a:off x="4879938" y="587728"/>
            <a:ext cx="6287678" cy="1780435"/>
          </a:xfrm>
          <a:prstGeom prst="rect">
            <a:avLst/>
          </a:prstGeom>
          <a:solidFill>
            <a:srgbClr val="581420"/>
          </a:solidFill>
          <a:ln>
            <a:solidFill>
              <a:srgbClr val="58142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721A730-CF84-49D5-9702-B848937A53AA}"/>
              </a:ext>
            </a:extLst>
          </p:cNvPr>
          <p:cNvSpPr txBox="1"/>
          <p:nvPr/>
        </p:nvSpPr>
        <p:spPr>
          <a:xfrm>
            <a:off x="5084183" y="790864"/>
            <a:ext cx="5879189" cy="1938992"/>
          </a:xfrm>
          <a:prstGeom prst="rect">
            <a:avLst/>
          </a:prstGeom>
          <a:noFill/>
        </p:spPr>
        <p:txBody>
          <a:bodyPr wrap="square" rtlCol="0">
            <a:spAutoFit/>
          </a:bodyPr>
          <a:lstStyle/>
          <a:p>
            <a:r>
              <a:rPr lang="en-US" sz="2000" b="1" u="sng" dirty="0"/>
              <a:t>BASELINE MODEL 1:</a:t>
            </a:r>
          </a:p>
          <a:p>
            <a:endParaRPr lang="en-US" sz="2000" b="1" dirty="0"/>
          </a:p>
          <a:p>
            <a:r>
              <a:rPr lang="en-US" sz="2000" b="1" dirty="0"/>
              <a:t>PREDICTED NUMBER OF NEW CASES = </a:t>
            </a:r>
          </a:p>
          <a:p>
            <a:r>
              <a:rPr lang="en-US" sz="2000" b="1" dirty="0"/>
              <a:t>NUMBER OF NEW CASES 7 DAYS BEHIND</a:t>
            </a:r>
          </a:p>
          <a:p>
            <a:endParaRPr lang="en-US" sz="2000" dirty="0"/>
          </a:p>
          <a:p>
            <a:endParaRPr lang="en-US" sz="2000" b="1" dirty="0"/>
          </a:p>
        </p:txBody>
      </p:sp>
      <p:sp>
        <p:nvSpPr>
          <p:cNvPr id="17" name="Rectangle 16">
            <a:extLst>
              <a:ext uri="{FF2B5EF4-FFF2-40B4-BE49-F238E27FC236}">
                <a16:creationId xmlns:a16="http://schemas.microsoft.com/office/drawing/2014/main" id="{BD4232A5-85BB-42EB-B6E5-B7AABF2E24FB}"/>
              </a:ext>
            </a:extLst>
          </p:cNvPr>
          <p:cNvSpPr/>
          <p:nvPr/>
        </p:nvSpPr>
        <p:spPr>
          <a:xfrm>
            <a:off x="4879938" y="2932992"/>
            <a:ext cx="6287678" cy="3221532"/>
          </a:xfrm>
          <a:prstGeom prst="rect">
            <a:avLst/>
          </a:prstGeom>
          <a:solidFill>
            <a:srgbClr val="581420"/>
          </a:solidFill>
          <a:ln>
            <a:solidFill>
              <a:srgbClr val="58142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1AF1563-E6DC-45DE-A6FE-D7772A1811C1}"/>
              </a:ext>
            </a:extLst>
          </p:cNvPr>
          <p:cNvSpPr txBox="1"/>
          <p:nvPr/>
        </p:nvSpPr>
        <p:spPr>
          <a:xfrm>
            <a:off x="5084183" y="3098855"/>
            <a:ext cx="5743681" cy="2862322"/>
          </a:xfrm>
          <a:prstGeom prst="rect">
            <a:avLst/>
          </a:prstGeom>
          <a:noFill/>
        </p:spPr>
        <p:txBody>
          <a:bodyPr wrap="square" rtlCol="0">
            <a:spAutoFit/>
          </a:bodyPr>
          <a:lstStyle/>
          <a:p>
            <a:r>
              <a:rPr lang="en-US" sz="2000" b="1" u="sng" dirty="0"/>
              <a:t>BASELINE MODEL 2:</a:t>
            </a:r>
          </a:p>
          <a:p>
            <a:endParaRPr lang="en-US" sz="2000" b="1" dirty="0"/>
          </a:p>
          <a:p>
            <a:r>
              <a:rPr lang="en-US" sz="2000" b="1" dirty="0"/>
              <a:t>PREDICTED NUMBER OF NEW CASES = </a:t>
            </a:r>
          </a:p>
          <a:p>
            <a:r>
              <a:rPr lang="en-US" sz="2000" b="1" dirty="0"/>
              <a:t>GRADIENT BOOSTING MODEL USING:</a:t>
            </a:r>
          </a:p>
          <a:p>
            <a:pPr marL="342900" indent="-342900">
              <a:buFontTx/>
              <a:buChar char="-"/>
            </a:pPr>
            <a:r>
              <a:rPr lang="en-US" sz="2000" b="1" dirty="0"/>
              <a:t>NUMBER OF NEW CASES 7 DAYS BEHIND</a:t>
            </a:r>
          </a:p>
          <a:p>
            <a:pPr marL="342900" indent="-342900">
              <a:buFontTx/>
              <a:buChar char="-"/>
            </a:pPr>
            <a:r>
              <a:rPr lang="en-US" sz="2000" b="1" dirty="0"/>
              <a:t>7 DAY ROLLING AVERAGE OF NEW CASES 14 TO 7 DAYS BEHIND</a:t>
            </a:r>
          </a:p>
          <a:p>
            <a:pPr marL="342900" indent="-342900">
              <a:buFontTx/>
              <a:buChar char="-"/>
            </a:pPr>
            <a:r>
              <a:rPr lang="en-US" sz="2000" b="1" dirty="0"/>
              <a:t>3 DAY ROLLING AVERAGE OF NEW CASES 10 TO 7 DAYS BEHIND</a:t>
            </a:r>
          </a:p>
        </p:txBody>
      </p:sp>
    </p:spTree>
    <p:extLst>
      <p:ext uri="{BB962C8B-B14F-4D97-AF65-F5344CB8AC3E}">
        <p14:creationId xmlns:p14="http://schemas.microsoft.com/office/powerpoint/2010/main" val="40926296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p:bldP spid="17"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8" name="Straight Connector 97">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98C229E-30C6-4193-94C3-6BD94B5F5C06}"/>
              </a:ext>
            </a:extLst>
          </p:cNvPr>
          <p:cNvPicPr>
            <a:picLocks noChangeAspect="1"/>
          </p:cNvPicPr>
          <p:nvPr/>
        </p:nvPicPr>
        <p:blipFill rotWithShape="1">
          <a:blip r:embed="rId3">
            <a:alphaModFix amt="75000"/>
            <a:extLst>
              <a:ext uri="{28A0092B-C50C-407E-A947-70E740481C1C}">
                <a14:useLocalDpi xmlns:a14="http://schemas.microsoft.com/office/drawing/2010/main" val="0"/>
              </a:ext>
            </a:extLst>
          </a:blip>
          <a:srcRect t="7647" b="7647"/>
          <a:stretch/>
        </p:blipFill>
        <p:spPr>
          <a:xfrm>
            <a:off x="-1" y="-1"/>
            <a:ext cx="12191999" cy="6858001"/>
          </a:xfrm>
          <a:prstGeom prst="rect">
            <a:avLst/>
          </a:prstGeom>
        </p:spPr>
      </p:pic>
      <p:sp>
        <p:nvSpPr>
          <p:cNvPr id="102" name="Rectangle 101">
            <a:extLst>
              <a:ext uri="{FF2B5EF4-FFF2-40B4-BE49-F238E27FC236}">
                <a16:creationId xmlns:a16="http://schemas.microsoft.com/office/drawing/2014/main" id="{82D9AADB-3C09-45F7-99F1-39BFA195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728686"/>
            <a:ext cx="12192000" cy="4129314"/>
          </a:xfrm>
          <a:prstGeom prst="rect">
            <a:avLst/>
          </a:prstGeom>
          <a:gradFill flip="none" rotWithShape="1">
            <a:gsLst>
              <a:gs pos="0">
                <a:srgbClr val="000000">
                  <a:alpha val="43000"/>
                </a:srgbClr>
              </a:gs>
              <a:gs pos="100000">
                <a:srgbClr val="000000">
                  <a:alpha val="0"/>
                </a:srgbClr>
              </a:gs>
              <a:gs pos="60000">
                <a:srgbClr val="000000">
                  <a:alpha val="2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1118530" y="2286000"/>
            <a:ext cx="8476388" cy="2737367"/>
          </a:xfrm>
        </p:spPr>
        <p:txBody>
          <a:bodyPr vert="horz" lIns="91440" tIns="45720" rIns="91440" bIns="45720" rtlCol="0" anchor="b">
            <a:normAutofit/>
          </a:bodyPr>
          <a:lstStyle/>
          <a:p>
            <a:r>
              <a:rPr lang="en-US" dirty="0">
                <a:solidFill>
                  <a:srgbClr val="FFFFFF"/>
                </a:solidFill>
              </a:rPr>
              <a:t>results</a:t>
            </a:r>
          </a:p>
        </p:txBody>
      </p:sp>
      <p:cxnSp>
        <p:nvCxnSpPr>
          <p:cNvPr id="104" name="Straight Connector 103">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27343"/>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3F95370-D502-412D-AA94-CAEB68573492}"/>
              </a:ext>
            </a:extLst>
          </p:cNvPr>
          <p:cNvSpPr/>
          <p:nvPr/>
        </p:nvSpPr>
        <p:spPr>
          <a:xfrm>
            <a:off x="4723490" y="1430195"/>
            <a:ext cx="2188596" cy="742717"/>
          </a:xfrm>
          <a:prstGeom prst="rect">
            <a:avLst/>
          </a:prstGeom>
          <a:solidFill>
            <a:srgbClr val="581420"/>
          </a:solidFill>
          <a:ln>
            <a:solidFill>
              <a:srgbClr val="58142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721A730-CF84-49D5-9702-B848937A53AA}"/>
              </a:ext>
            </a:extLst>
          </p:cNvPr>
          <p:cNvSpPr txBox="1"/>
          <p:nvPr/>
        </p:nvSpPr>
        <p:spPr>
          <a:xfrm>
            <a:off x="4835039" y="1601498"/>
            <a:ext cx="1965497" cy="400110"/>
          </a:xfrm>
          <a:prstGeom prst="rect">
            <a:avLst/>
          </a:prstGeom>
          <a:noFill/>
        </p:spPr>
        <p:txBody>
          <a:bodyPr wrap="square" rtlCol="0">
            <a:spAutoFit/>
          </a:bodyPr>
          <a:lstStyle/>
          <a:p>
            <a:pPr algn="ctr"/>
            <a:r>
              <a:rPr lang="en-US" sz="2000" b="1" dirty="0"/>
              <a:t>TRAINING SET</a:t>
            </a:r>
          </a:p>
        </p:txBody>
      </p:sp>
      <p:sp>
        <p:nvSpPr>
          <p:cNvPr id="12" name="Rectangle 11">
            <a:extLst>
              <a:ext uri="{FF2B5EF4-FFF2-40B4-BE49-F238E27FC236}">
                <a16:creationId xmlns:a16="http://schemas.microsoft.com/office/drawing/2014/main" id="{6613E51D-8030-455B-9BF4-CCBEDABF5C57}"/>
              </a:ext>
            </a:extLst>
          </p:cNvPr>
          <p:cNvSpPr/>
          <p:nvPr/>
        </p:nvSpPr>
        <p:spPr>
          <a:xfrm>
            <a:off x="8524851" y="1430195"/>
            <a:ext cx="2188596" cy="742717"/>
          </a:xfrm>
          <a:prstGeom prst="rect">
            <a:avLst/>
          </a:prstGeom>
          <a:solidFill>
            <a:srgbClr val="581420"/>
          </a:solidFill>
          <a:ln>
            <a:solidFill>
              <a:srgbClr val="58142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13A13DA-F74A-4EE6-9719-CC9F3FEA1B85}"/>
              </a:ext>
            </a:extLst>
          </p:cNvPr>
          <p:cNvSpPr txBox="1"/>
          <p:nvPr/>
        </p:nvSpPr>
        <p:spPr>
          <a:xfrm>
            <a:off x="8636400" y="1601498"/>
            <a:ext cx="1965497" cy="400110"/>
          </a:xfrm>
          <a:prstGeom prst="rect">
            <a:avLst/>
          </a:prstGeom>
          <a:noFill/>
        </p:spPr>
        <p:txBody>
          <a:bodyPr wrap="square" rtlCol="0">
            <a:spAutoFit/>
          </a:bodyPr>
          <a:lstStyle/>
          <a:p>
            <a:pPr algn="ctr"/>
            <a:r>
              <a:rPr lang="en-US" sz="2000" b="1" dirty="0"/>
              <a:t>TESTING SET</a:t>
            </a:r>
          </a:p>
        </p:txBody>
      </p:sp>
      <p:sp>
        <p:nvSpPr>
          <p:cNvPr id="6" name="Arrow: Right 5">
            <a:extLst>
              <a:ext uri="{FF2B5EF4-FFF2-40B4-BE49-F238E27FC236}">
                <a16:creationId xmlns:a16="http://schemas.microsoft.com/office/drawing/2014/main" id="{20F56C44-2979-4915-8E39-D61DAC03772C}"/>
              </a:ext>
            </a:extLst>
          </p:cNvPr>
          <p:cNvSpPr/>
          <p:nvPr/>
        </p:nvSpPr>
        <p:spPr>
          <a:xfrm rot="2950666">
            <a:off x="5498906" y="3016540"/>
            <a:ext cx="1857755" cy="484632"/>
          </a:xfrm>
          <a:prstGeom prst="rightArrow">
            <a:avLst/>
          </a:prstGeom>
          <a:solidFill>
            <a:srgbClr val="581420"/>
          </a:solid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7ADF9E77-CF92-4C60-AA0E-5777BF49FCA6}"/>
              </a:ext>
            </a:extLst>
          </p:cNvPr>
          <p:cNvSpPr/>
          <p:nvPr/>
        </p:nvSpPr>
        <p:spPr>
          <a:xfrm rot="7654346">
            <a:off x="8021845" y="2990669"/>
            <a:ext cx="1865902" cy="484632"/>
          </a:xfrm>
          <a:prstGeom prst="rightArrow">
            <a:avLst/>
          </a:prstGeom>
          <a:solidFill>
            <a:srgbClr val="581420"/>
          </a:solid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29EAFDB-A3A3-4C6E-A830-286DE10C8D0E}"/>
              </a:ext>
            </a:extLst>
          </p:cNvPr>
          <p:cNvSpPr/>
          <p:nvPr/>
        </p:nvSpPr>
        <p:spPr>
          <a:xfrm>
            <a:off x="6638702" y="4280650"/>
            <a:ext cx="2188596" cy="742717"/>
          </a:xfrm>
          <a:prstGeom prst="rect">
            <a:avLst/>
          </a:prstGeom>
          <a:solidFill>
            <a:srgbClr val="581420"/>
          </a:solidFill>
          <a:ln>
            <a:solidFill>
              <a:srgbClr val="58142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0595944-A479-404A-A710-61CA1429381A}"/>
              </a:ext>
            </a:extLst>
          </p:cNvPr>
          <p:cNvSpPr txBox="1"/>
          <p:nvPr/>
        </p:nvSpPr>
        <p:spPr>
          <a:xfrm>
            <a:off x="6750251" y="4451953"/>
            <a:ext cx="1965497" cy="400110"/>
          </a:xfrm>
          <a:prstGeom prst="rect">
            <a:avLst/>
          </a:prstGeom>
          <a:noFill/>
        </p:spPr>
        <p:txBody>
          <a:bodyPr wrap="square" rtlCol="0">
            <a:spAutoFit/>
          </a:bodyPr>
          <a:lstStyle/>
          <a:p>
            <a:pPr algn="ctr"/>
            <a:r>
              <a:rPr lang="en-US" sz="2000" b="1" dirty="0"/>
              <a:t>FULL DATASET</a:t>
            </a:r>
          </a:p>
        </p:txBody>
      </p:sp>
    </p:spTree>
    <p:extLst>
      <p:ext uri="{BB962C8B-B14F-4D97-AF65-F5344CB8AC3E}">
        <p14:creationId xmlns:p14="http://schemas.microsoft.com/office/powerpoint/2010/main" val="31445101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up)">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p:bldP spid="12" grpId="0" animBg="1"/>
      <p:bldP spid="14" grpId="0"/>
      <p:bldP spid="6" grpId="0" animBg="1"/>
      <p:bldP spid="17" grpId="0" animBg="1"/>
      <p:bldP spid="18"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8" name="Straight Connector 97">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98C229E-30C6-4193-94C3-6BD94B5F5C06}"/>
              </a:ext>
            </a:extLst>
          </p:cNvPr>
          <p:cNvPicPr>
            <a:picLocks noChangeAspect="1"/>
          </p:cNvPicPr>
          <p:nvPr/>
        </p:nvPicPr>
        <p:blipFill rotWithShape="1">
          <a:blip r:embed="rId3">
            <a:alphaModFix amt="75000"/>
            <a:extLst>
              <a:ext uri="{28A0092B-C50C-407E-A947-70E740481C1C}">
                <a14:useLocalDpi xmlns:a14="http://schemas.microsoft.com/office/drawing/2010/main" val="0"/>
              </a:ext>
            </a:extLst>
          </a:blip>
          <a:srcRect t="7647" b="7647"/>
          <a:stretch/>
        </p:blipFill>
        <p:spPr>
          <a:xfrm>
            <a:off x="-1" y="-1"/>
            <a:ext cx="12191999" cy="6858001"/>
          </a:xfrm>
          <a:prstGeom prst="rect">
            <a:avLst/>
          </a:prstGeom>
        </p:spPr>
      </p:pic>
      <p:sp>
        <p:nvSpPr>
          <p:cNvPr id="102" name="Rectangle 101">
            <a:extLst>
              <a:ext uri="{FF2B5EF4-FFF2-40B4-BE49-F238E27FC236}">
                <a16:creationId xmlns:a16="http://schemas.microsoft.com/office/drawing/2014/main" id="{82D9AADB-3C09-45F7-99F1-39BFA195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728686"/>
            <a:ext cx="12192000" cy="4129314"/>
          </a:xfrm>
          <a:prstGeom prst="rect">
            <a:avLst/>
          </a:prstGeom>
          <a:gradFill flip="none" rotWithShape="1">
            <a:gsLst>
              <a:gs pos="0">
                <a:srgbClr val="000000">
                  <a:alpha val="43000"/>
                </a:srgbClr>
              </a:gs>
              <a:gs pos="100000">
                <a:srgbClr val="000000">
                  <a:alpha val="0"/>
                </a:srgbClr>
              </a:gs>
              <a:gs pos="60000">
                <a:srgbClr val="000000">
                  <a:alpha val="2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1118530" y="2286000"/>
            <a:ext cx="8476388" cy="2737367"/>
          </a:xfrm>
        </p:spPr>
        <p:txBody>
          <a:bodyPr vert="horz" lIns="91440" tIns="45720" rIns="91440" bIns="45720" rtlCol="0" anchor="b">
            <a:normAutofit/>
          </a:bodyPr>
          <a:lstStyle/>
          <a:p>
            <a:r>
              <a:rPr lang="en-US" dirty="0">
                <a:solidFill>
                  <a:srgbClr val="FFFFFF"/>
                </a:solidFill>
              </a:rPr>
              <a:t>results</a:t>
            </a:r>
          </a:p>
        </p:txBody>
      </p:sp>
      <p:cxnSp>
        <p:nvCxnSpPr>
          <p:cNvPr id="104" name="Straight Connector 103">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27343"/>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3F95370-D502-412D-AA94-CAEB68573492}"/>
              </a:ext>
            </a:extLst>
          </p:cNvPr>
          <p:cNvSpPr/>
          <p:nvPr/>
        </p:nvSpPr>
        <p:spPr>
          <a:xfrm>
            <a:off x="4654110" y="310135"/>
            <a:ext cx="6601957" cy="2842292"/>
          </a:xfrm>
          <a:prstGeom prst="rect">
            <a:avLst/>
          </a:prstGeom>
          <a:solidFill>
            <a:srgbClr val="581420"/>
          </a:solidFill>
          <a:ln>
            <a:solidFill>
              <a:srgbClr val="58142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F37FB49-7D89-468F-B80F-BF251001ACB7}"/>
              </a:ext>
            </a:extLst>
          </p:cNvPr>
          <p:cNvSpPr/>
          <p:nvPr/>
        </p:nvSpPr>
        <p:spPr>
          <a:xfrm>
            <a:off x="4533160" y="5186507"/>
            <a:ext cx="6843859" cy="1216153"/>
          </a:xfrm>
          <a:prstGeom prst="rect">
            <a:avLst/>
          </a:prstGeom>
          <a:solidFill>
            <a:srgbClr val="581420"/>
          </a:solidFill>
          <a:ln>
            <a:solidFill>
              <a:srgbClr val="58142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6" name="TextBox 15">
            <a:extLst>
              <a:ext uri="{FF2B5EF4-FFF2-40B4-BE49-F238E27FC236}">
                <a16:creationId xmlns:a16="http://schemas.microsoft.com/office/drawing/2014/main" id="{1E995059-B9C0-4871-BF16-E7DE158D388F}"/>
              </a:ext>
            </a:extLst>
          </p:cNvPr>
          <p:cNvSpPr txBox="1"/>
          <p:nvPr/>
        </p:nvSpPr>
        <p:spPr>
          <a:xfrm>
            <a:off x="5151003" y="5308502"/>
            <a:ext cx="5608175" cy="954107"/>
          </a:xfrm>
          <a:prstGeom prst="rect">
            <a:avLst/>
          </a:prstGeom>
          <a:noFill/>
        </p:spPr>
        <p:txBody>
          <a:bodyPr wrap="square" rtlCol="0">
            <a:spAutoFit/>
          </a:bodyPr>
          <a:lstStyle/>
          <a:p>
            <a:pPr algn="ctr"/>
            <a:r>
              <a:rPr lang="en-US" sz="2800" b="1" dirty="0"/>
              <a:t>VACCINATION DATA REDUCED ERROR BY 5.4%</a:t>
            </a:r>
          </a:p>
        </p:txBody>
      </p:sp>
      <p:pic>
        <p:nvPicPr>
          <p:cNvPr id="5" name="Picture 4">
            <a:extLst>
              <a:ext uri="{FF2B5EF4-FFF2-40B4-BE49-F238E27FC236}">
                <a16:creationId xmlns:a16="http://schemas.microsoft.com/office/drawing/2014/main" id="{3BCB70BD-A8FC-497A-9F2C-0672F3C37263}"/>
              </a:ext>
            </a:extLst>
          </p:cNvPr>
          <p:cNvPicPr>
            <a:picLocks noChangeAspect="1"/>
          </p:cNvPicPr>
          <p:nvPr/>
        </p:nvPicPr>
        <p:blipFill>
          <a:blip r:embed="rId4"/>
          <a:stretch>
            <a:fillRect/>
          </a:stretch>
        </p:blipFill>
        <p:spPr>
          <a:xfrm>
            <a:off x="5004500" y="564383"/>
            <a:ext cx="5911739" cy="2333796"/>
          </a:xfrm>
          <a:prstGeom prst="rect">
            <a:avLst/>
          </a:prstGeom>
        </p:spPr>
      </p:pic>
      <p:sp>
        <p:nvSpPr>
          <p:cNvPr id="14" name="Rectangle 13">
            <a:extLst>
              <a:ext uri="{FF2B5EF4-FFF2-40B4-BE49-F238E27FC236}">
                <a16:creationId xmlns:a16="http://schemas.microsoft.com/office/drawing/2014/main" id="{3901F68B-23C4-4F8C-A107-D5FD94DF2C19}"/>
              </a:ext>
            </a:extLst>
          </p:cNvPr>
          <p:cNvSpPr/>
          <p:nvPr/>
        </p:nvSpPr>
        <p:spPr>
          <a:xfrm>
            <a:off x="4533160" y="3516589"/>
            <a:ext cx="6843859" cy="1216153"/>
          </a:xfrm>
          <a:prstGeom prst="rect">
            <a:avLst/>
          </a:prstGeom>
          <a:solidFill>
            <a:srgbClr val="581420"/>
          </a:solidFill>
          <a:ln>
            <a:solidFill>
              <a:srgbClr val="58142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7" name="TextBox 16">
            <a:extLst>
              <a:ext uri="{FF2B5EF4-FFF2-40B4-BE49-F238E27FC236}">
                <a16:creationId xmlns:a16="http://schemas.microsoft.com/office/drawing/2014/main" id="{9508C56E-7419-4F9E-8C93-5683484BF309}"/>
              </a:ext>
            </a:extLst>
          </p:cNvPr>
          <p:cNvSpPr txBox="1"/>
          <p:nvPr/>
        </p:nvSpPr>
        <p:spPr>
          <a:xfrm>
            <a:off x="5151003" y="3637022"/>
            <a:ext cx="5608175" cy="954107"/>
          </a:xfrm>
          <a:prstGeom prst="rect">
            <a:avLst/>
          </a:prstGeom>
          <a:noFill/>
        </p:spPr>
        <p:txBody>
          <a:bodyPr wrap="square" rtlCol="0">
            <a:spAutoFit/>
          </a:bodyPr>
          <a:lstStyle/>
          <a:p>
            <a:pPr algn="ctr"/>
            <a:r>
              <a:rPr lang="en-US" sz="2800" b="1" dirty="0"/>
              <a:t>MACHINE LEARNING MODEL REDUCED ERROR BY 9.1%</a:t>
            </a:r>
          </a:p>
        </p:txBody>
      </p:sp>
    </p:spTree>
    <p:extLst>
      <p:ext uri="{BB962C8B-B14F-4D97-AF65-F5344CB8AC3E}">
        <p14:creationId xmlns:p14="http://schemas.microsoft.com/office/powerpoint/2010/main" val="14704275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4" grpId="0" animBg="1"/>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8" name="Straight Connector 97">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98C229E-30C6-4193-94C3-6BD94B5F5C06}"/>
              </a:ext>
            </a:extLst>
          </p:cNvPr>
          <p:cNvPicPr>
            <a:picLocks noChangeAspect="1"/>
          </p:cNvPicPr>
          <p:nvPr/>
        </p:nvPicPr>
        <p:blipFill rotWithShape="1">
          <a:blip r:embed="rId3">
            <a:alphaModFix amt="75000"/>
            <a:extLst>
              <a:ext uri="{28A0092B-C50C-407E-A947-70E740481C1C}">
                <a14:useLocalDpi xmlns:a14="http://schemas.microsoft.com/office/drawing/2010/main" val="0"/>
              </a:ext>
            </a:extLst>
          </a:blip>
          <a:srcRect t="7647" b="7647"/>
          <a:stretch/>
        </p:blipFill>
        <p:spPr>
          <a:xfrm>
            <a:off x="-1" y="-1"/>
            <a:ext cx="12191999" cy="6858001"/>
          </a:xfrm>
          <a:prstGeom prst="rect">
            <a:avLst/>
          </a:prstGeom>
        </p:spPr>
      </p:pic>
      <p:sp>
        <p:nvSpPr>
          <p:cNvPr id="102" name="Rectangle 101">
            <a:extLst>
              <a:ext uri="{FF2B5EF4-FFF2-40B4-BE49-F238E27FC236}">
                <a16:creationId xmlns:a16="http://schemas.microsoft.com/office/drawing/2014/main" id="{82D9AADB-3C09-45F7-99F1-39BFA195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728686"/>
            <a:ext cx="12192000" cy="4129314"/>
          </a:xfrm>
          <a:prstGeom prst="rect">
            <a:avLst/>
          </a:prstGeom>
          <a:gradFill flip="none" rotWithShape="1">
            <a:gsLst>
              <a:gs pos="0">
                <a:srgbClr val="000000">
                  <a:alpha val="43000"/>
                </a:srgbClr>
              </a:gs>
              <a:gs pos="100000">
                <a:srgbClr val="000000">
                  <a:alpha val="0"/>
                </a:srgbClr>
              </a:gs>
              <a:gs pos="60000">
                <a:srgbClr val="000000">
                  <a:alpha val="2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1118530" y="2286000"/>
            <a:ext cx="8476388" cy="2737367"/>
          </a:xfrm>
        </p:spPr>
        <p:txBody>
          <a:bodyPr vert="horz" lIns="91440" tIns="45720" rIns="91440" bIns="45720" rtlCol="0" anchor="b">
            <a:normAutofit/>
          </a:bodyPr>
          <a:lstStyle/>
          <a:p>
            <a:r>
              <a:rPr lang="en-US" dirty="0">
                <a:solidFill>
                  <a:srgbClr val="FFFFFF"/>
                </a:solidFill>
              </a:rPr>
              <a:t>results</a:t>
            </a:r>
          </a:p>
        </p:txBody>
      </p:sp>
      <p:cxnSp>
        <p:nvCxnSpPr>
          <p:cNvPr id="104" name="Straight Connector 103">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27343"/>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C363CF6-A846-46DA-BF3B-9245810707D0}"/>
              </a:ext>
            </a:extLst>
          </p:cNvPr>
          <p:cNvSpPr/>
          <p:nvPr/>
        </p:nvSpPr>
        <p:spPr>
          <a:xfrm>
            <a:off x="4113541" y="1038414"/>
            <a:ext cx="7316457" cy="47811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6282121-5B3C-48F5-A314-017D3EAB084A}"/>
              </a:ext>
            </a:extLst>
          </p:cNvPr>
          <p:cNvPicPr>
            <a:picLocks noChangeAspect="1"/>
          </p:cNvPicPr>
          <p:nvPr/>
        </p:nvPicPr>
        <p:blipFill>
          <a:blip r:embed="rId4"/>
          <a:stretch>
            <a:fillRect/>
          </a:stretch>
        </p:blipFill>
        <p:spPr>
          <a:xfrm>
            <a:off x="4536481" y="1406278"/>
            <a:ext cx="6470575" cy="4045433"/>
          </a:xfrm>
          <a:prstGeom prst="rect">
            <a:avLst/>
          </a:prstGeom>
        </p:spPr>
      </p:pic>
    </p:spTree>
    <p:extLst>
      <p:ext uri="{BB962C8B-B14F-4D97-AF65-F5344CB8AC3E}">
        <p14:creationId xmlns:p14="http://schemas.microsoft.com/office/powerpoint/2010/main" val="33931410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8" name="Straight Connector 97">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98C229E-30C6-4193-94C3-6BD94B5F5C06}"/>
              </a:ext>
            </a:extLst>
          </p:cNvPr>
          <p:cNvPicPr>
            <a:picLocks noChangeAspect="1"/>
          </p:cNvPicPr>
          <p:nvPr/>
        </p:nvPicPr>
        <p:blipFill rotWithShape="1">
          <a:blip r:embed="rId3">
            <a:alphaModFix amt="75000"/>
            <a:extLst>
              <a:ext uri="{28A0092B-C50C-407E-A947-70E740481C1C}">
                <a14:useLocalDpi xmlns:a14="http://schemas.microsoft.com/office/drawing/2010/main" val="0"/>
              </a:ext>
            </a:extLst>
          </a:blip>
          <a:srcRect t="7647" b="7647"/>
          <a:stretch/>
        </p:blipFill>
        <p:spPr>
          <a:xfrm>
            <a:off x="-1" y="-1"/>
            <a:ext cx="12191999" cy="6858001"/>
          </a:xfrm>
          <a:prstGeom prst="rect">
            <a:avLst/>
          </a:prstGeom>
        </p:spPr>
      </p:pic>
      <p:sp>
        <p:nvSpPr>
          <p:cNvPr id="102" name="Rectangle 101">
            <a:extLst>
              <a:ext uri="{FF2B5EF4-FFF2-40B4-BE49-F238E27FC236}">
                <a16:creationId xmlns:a16="http://schemas.microsoft.com/office/drawing/2014/main" id="{82D9AADB-3C09-45F7-99F1-39BFA195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728686"/>
            <a:ext cx="12192000" cy="4129314"/>
          </a:xfrm>
          <a:prstGeom prst="rect">
            <a:avLst/>
          </a:prstGeom>
          <a:gradFill flip="none" rotWithShape="1">
            <a:gsLst>
              <a:gs pos="0">
                <a:srgbClr val="000000">
                  <a:alpha val="43000"/>
                </a:srgbClr>
              </a:gs>
              <a:gs pos="100000">
                <a:srgbClr val="000000">
                  <a:alpha val="0"/>
                </a:srgbClr>
              </a:gs>
              <a:gs pos="60000">
                <a:srgbClr val="000000">
                  <a:alpha val="2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1118530" y="2286000"/>
            <a:ext cx="8476388" cy="2737367"/>
          </a:xfrm>
        </p:spPr>
        <p:txBody>
          <a:bodyPr vert="horz" lIns="91440" tIns="45720" rIns="91440" bIns="45720" rtlCol="0" anchor="b">
            <a:normAutofit/>
          </a:bodyPr>
          <a:lstStyle/>
          <a:p>
            <a:r>
              <a:rPr lang="en-US" dirty="0">
                <a:solidFill>
                  <a:srgbClr val="FFFFFF"/>
                </a:solidFill>
              </a:rPr>
              <a:t>results</a:t>
            </a:r>
          </a:p>
        </p:txBody>
      </p:sp>
      <p:cxnSp>
        <p:nvCxnSpPr>
          <p:cNvPr id="104" name="Straight Connector 103">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27343"/>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C363CF6-A846-46DA-BF3B-9245810707D0}"/>
              </a:ext>
            </a:extLst>
          </p:cNvPr>
          <p:cNvSpPr/>
          <p:nvPr/>
        </p:nvSpPr>
        <p:spPr>
          <a:xfrm>
            <a:off x="4209707" y="693237"/>
            <a:ext cx="7117580" cy="54715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4572540-2815-48D4-A88A-EDD6517F8273}"/>
              </a:ext>
            </a:extLst>
          </p:cNvPr>
          <p:cNvPicPr>
            <a:picLocks noChangeAspect="1"/>
          </p:cNvPicPr>
          <p:nvPr/>
        </p:nvPicPr>
        <p:blipFill>
          <a:blip r:embed="rId4"/>
          <a:stretch>
            <a:fillRect/>
          </a:stretch>
        </p:blipFill>
        <p:spPr>
          <a:xfrm>
            <a:off x="4652178" y="1072352"/>
            <a:ext cx="6232639" cy="4713295"/>
          </a:xfrm>
          <a:prstGeom prst="rect">
            <a:avLst/>
          </a:prstGeom>
        </p:spPr>
      </p:pic>
    </p:spTree>
    <p:extLst>
      <p:ext uri="{BB962C8B-B14F-4D97-AF65-F5344CB8AC3E}">
        <p14:creationId xmlns:p14="http://schemas.microsoft.com/office/powerpoint/2010/main" val="2033991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wheel&#10;&#10;Description automatically generated">
            <a:extLst>
              <a:ext uri="{FF2B5EF4-FFF2-40B4-BE49-F238E27FC236}">
                <a16:creationId xmlns:a16="http://schemas.microsoft.com/office/drawing/2014/main" id="{E96DB394-C5BC-4E2C-AC0F-AF2A767BFB18}"/>
              </a:ext>
            </a:extLst>
          </p:cNvPr>
          <p:cNvPicPr>
            <a:picLocks noChangeAspect="1"/>
          </p:cNvPicPr>
          <p:nvPr/>
        </p:nvPicPr>
        <p:blipFill rotWithShape="1">
          <a:blip r:embed="rId3">
            <a:alphaModFix amt="75000"/>
            <a:extLst>
              <a:ext uri="{28A0092B-C50C-407E-A947-70E740481C1C}">
                <a14:useLocalDpi xmlns:a14="http://schemas.microsoft.com/office/drawing/2010/main" val="0"/>
              </a:ext>
            </a:extLst>
          </a:blip>
          <a:srcRect t="5214" b="10411"/>
          <a:stretch/>
        </p:blipFill>
        <p:spPr>
          <a:xfrm>
            <a:off x="-1" y="0"/>
            <a:ext cx="12191999" cy="6858000"/>
          </a:xfrm>
          <a:prstGeom prst="rect">
            <a:avLst/>
          </a:prstGeom>
        </p:spPr>
      </p:pic>
      <p:sp useBgFill="1">
        <p:nvSpPr>
          <p:cNvPr id="29" name="Oval 28">
            <a:extLst>
              <a:ext uri="{FF2B5EF4-FFF2-40B4-BE49-F238E27FC236}">
                <a16:creationId xmlns:a16="http://schemas.microsoft.com/office/drawing/2014/main" id="{07F1F8E1-08C9-4C32-8CD0-F0DEB444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81197" y="1114197"/>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4365858" y="2184550"/>
            <a:ext cx="3535679" cy="1425728"/>
          </a:xfrm>
        </p:spPr>
        <p:txBody>
          <a:bodyPr vert="horz" lIns="91440" tIns="45720" rIns="91440" bIns="45720" rtlCol="0" anchor="b">
            <a:normAutofit/>
          </a:bodyPr>
          <a:lstStyle/>
          <a:p>
            <a:pPr algn="ctr"/>
            <a:r>
              <a:rPr lang="en-US" dirty="0"/>
              <a:t>conclusion</a:t>
            </a:r>
          </a:p>
        </p:txBody>
      </p:sp>
      <p:cxnSp>
        <p:nvCxnSpPr>
          <p:cNvPr id="31" name="Straight Connector 30">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21897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E6D1D72-3124-46A5-A612-54D0BE20CF0B}"/>
              </a:ext>
            </a:extLst>
          </p:cNvPr>
          <p:cNvPicPr>
            <a:picLocks noChangeAspect="1"/>
          </p:cNvPicPr>
          <p:nvPr/>
        </p:nvPicPr>
        <p:blipFill>
          <a:blip r:embed="rId3">
            <a:alphaModFix amt="79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9" name="Oval 28">
            <a:extLst>
              <a:ext uri="{FF2B5EF4-FFF2-40B4-BE49-F238E27FC236}">
                <a16:creationId xmlns:a16="http://schemas.microsoft.com/office/drawing/2014/main" id="{07F1F8E1-08C9-4C32-8CD0-F0DEB444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81197" y="1114197"/>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4347004" y="2184550"/>
            <a:ext cx="3535679" cy="1425728"/>
          </a:xfrm>
        </p:spPr>
        <p:txBody>
          <a:bodyPr vert="horz" lIns="91440" tIns="45720" rIns="91440" bIns="45720" rtlCol="0" anchor="b">
            <a:normAutofit/>
          </a:bodyPr>
          <a:lstStyle/>
          <a:p>
            <a:pPr algn="ctr"/>
            <a:r>
              <a:rPr lang="en-US" dirty="0"/>
              <a:t>data</a:t>
            </a:r>
          </a:p>
        </p:txBody>
      </p:sp>
      <p:cxnSp>
        <p:nvCxnSpPr>
          <p:cNvPr id="31" name="Straight Connector 30">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36972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8" name="Straight Connector 97">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E6D1D72-3124-46A5-A612-54D0BE20CF0B}"/>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0" y="0"/>
            <a:ext cx="12191999" cy="6857990"/>
          </a:xfrm>
          <a:prstGeom prst="rect">
            <a:avLst/>
          </a:prstGeom>
        </p:spPr>
      </p:pic>
      <p:sp>
        <p:nvSpPr>
          <p:cNvPr id="102" name="Rectangle 101">
            <a:extLst>
              <a:ext uri="{FF2B5EF4-FFF2-40B4-BE49-F238E27FC236}">
                <a16:creationId xmlns:a16="http://schemas.microsoft.com/office/drawing/2014/main" id="{82D9AADB-3C09-45F7-99F1-39BFA195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728686"/>
            <a:ext cx="12192000" cy="4129314"/>
          </a:xfrm>
          <a:prstGeom prst="rect">
            <a:avLst/>
          </a:prstGeom>
          <a:gradFill flip="none" rotWithShape="1">
            <a:gsLst>
              <a:gs pos="0">
                <a:srgbClr val="000000">
                  <a:alpha val="43000"/>
                </a:srgbClr>
              </a:gs>
              <a:gs pos="100000">
                <a:srgbClr val="000000">
                  <a:alpha val="0"/>
                </a:srgbClr>
              </a:gs>
              <a:gs pos="60000">
                <a:srgbClr val="000000">
                  <a:alpha val="2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1429612" y="2286000"/>
            <a:ext cx="8476388" cy="2737367"/>
          </a:xfrm>
        </p:spPr>
        <p:txBody>
          <a:bodyPr vert="horz" lIns="91440" tIns="45720" rIns="91440" bIns="45720" rtlCol="0" anchor="b">
            <a:normAutofit/>
          </a:bodyPr>
          <a:lstStyle/>
          <a:p>
            <a:r>
              <a:rPr lang="en-US" dirty="0">
                <a:solidFill>
                  <a:srgbClr val="FFFFFF"/>
                </a:solidFill>
              </a:rPr>
              <a:t>data</a:t>
            </a:r>
          </a:p>
        </p:txBody>
      </p:sp>
      <p:cxnSp>
        <p:nvCxnSpPr>
          <p:cNvPr id="104" name="Straight Connector 103">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27343"/>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2F91AF0-B6E1-458E-B361-50E5E0338E77}"/>
              </a:ext>
            </a:extLst>
          </p:cNvPr>
          <p:cNvSpPr/>
          <p:nvPr/>
        </p:nvSpPr>
        <p:spPr>
          <a:xfrm>
            <a:off x="3902732" y="695222"/>
            <a:ext cx="7630962" cy="54675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AB613A-F00C-46E0-964E-59F1335A1BC8}"/>
              </a:ext>
            </a:extLst>
          </p:cNvPr>
          <p:cNvPicPr>
            <a:picLocks noChangeAspect="1"/>
          </p:cNvPicPr>
          <p:nvPr/>
        </p:nvPicPr>
        <p:blipFill>
          <a:blip r:embed="rId4"/>
          <a:stretch>
            <a:fillRect/>
          </a:stretch>
        </p:blipFill>
        <p:spPr>
          <a:xfrm>
            <a:off x="4348164" y="1116985"/>
            <a:ext cx="6740097" cy="4624020"/>
          </a:xfrm>
          <a:prstGeom prst="rect">
            <a:avLst/>
          </a:prstGeom>
        </p:spPr>
      </p:pic>
    </p:spTree>
    <p:extLst>
      <p:ext uri="{BB962C8B-B14F-4D97-AF65-F5344CB8AC3E}">
        <p14:creationId xmlns:p14="http://schemas.microsoft.com/office/powerpoint/2010/main" val="249855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8" name="Straight Connector 97">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E6D1D72-3124-46A5-A612-54D0BE20CF0B}"/>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0" y="0"/>
            <a:ext cx="12191999" cy="6857990"/>
          </a:xfrm>
          <a:prstGeom prst="rect">
            <a:avLst/>
          </a:prstGeom>
        </p:spPr>
      </p:pic>
      <p:sp>
        <p:nvSpPr>
          <p:cNvPr id="102" name="Rectangle 101">
            <a:extLst>
              <a:ext uri="{FF2B5EF4-FFF2-40B4-BE49-F238E27FC236}">
                <a16:creationId xmlns:a16="http://schemas.microsoft.com/office/drawing/2014/main" id="{82D9AADB-3C09-45F7-99F1-39BFA195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728686"/>
            <a:ext cx="12192000" cy="4129314"/>
          </a:xfrm>
          <a:prstGeom prst="rect">
            <a:avLst/>
          </a:prstGeom>
          <a:gradFill flip="none" rotWithShape="1">
            <a:gsLst>
              <a:gs pos="0">
                <a:srgbClr val="000000">
                  <a:alpha val="43000"/>
                </a:srgbClr>
              </a:gs>
              <a:gs pos="100000">
                <a:srgbClr val="000000">
                  <a:alpha val="0"/>
                </a:srgbClr>
              </a:gs>
              <a:gs pos="60000">
                <a:srgbClr val="000000">
                  <a:alpha val="2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1429612" y="2286000"/>
            <a:ext cx="8476388" cy="2737367"/>
          </a:xfrm>
        </p:spPr>
        <p:txBody>
          <a:bodyPr vert="horz" lIns="91440" tIns="45720" rIns="91440" bIns="45720" rtlCol="0" anchor="b">
            <a:normAutofit/>
          </a:bodyPr>
          <a:lstStyle/>
          <a:p>
            <a:r>
              <a:rPr lang="en-US" dirty="0">
                <a:solidFill>
                  <a:srgbClr val="FFFFFF"/>
                </a:solidFill>
              </a:rPr>
              <a:t>data</a:t>
            </a:r>
          </a:p>
        </p:txBody>
      </p:sp>
      <p:cxnSp>
        <p:nvCxnSpPr>
          <p:cNvPr id="104" name="Straight Connector 103">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27343"/>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2F91AF0-B6E1-458E-B361-50E5E0338E77}"/>
              </a:ext>
            </a:extLst>
          </p:cNvPr>
          <p:cNvSpPr/>
          <p:nvPr/>
        </p:nvSpPr>
        <p:spPr>
          <a:xfrm>
            <a:off x="4113542" y="896718"/>
            <a:ext cx="7316457" cy="50645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961CD9A-9E64-47B5-8047-7BBCA102D50C}"/>
              </a:ext>
            </a:extLst>
          </p:cNvPr>
          <p:cNvPicPr>
            <a:picLocks noChangeAspect="1"/>
          </p:cNvPicPr>
          <p:nvPr/>
        </p:nvPicPr>
        <p:blipFill>
          <a:blip r:embed="rId4"/>
          <a:stretch>
            <a:fillRect/>
          </a:stretch>
        </p:blipFill>
        <p:spPr>
          <a:xfrm>
            <a:off x="4565241" y="1278671"/>
            <a:ext cx="6413057" cy="4300648"/>
          </a:xfrm>
          <a:prstGeom prst="rect">
            <a:avLst/>
          </a:prstGeom>
        </p:spPr>
      </p:pic>
    </p:spTree>
    <p:extLst>
      <p:ext uri="{BB962C8B-B14F-4D97-AF65-F5344CB8AC3E}">
        <p14:creationId xmlns:p14="http://schemas.microsoft.com/office/powerpoint/2010/main" val="12713782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jewelled headdress, chandelier&#10;&#10;Description automatically generated">
            <a:extLst>
              <a:ext uri="{FF2B5EF4-FFF2-40B4-BE49-F238E27FC236}">
                <a16:creationId xmlns:a16="http://schemas.microsoft.com/office/drawing/2014/main" id="{FF1E23F1-F038-4FE8-B1E6-538B7CB8F6D5}"/>
              </a:ext>
            </a:extLst>
          </p:cNvPr>
          <p:cNvPicPr>
            <a:picLocks noChangeAspect="1"/>
          </p:cNvPicPr>
          <p:nvPr/>
        </p:nvPicPr>
        <p:blipFill>
          <a:blip r:embed="rId3">
            <a:alphaModFix amt="92000"/>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862" y="0"/>
            <a:ext cx="12190276" cy="6858000"/>
          </a:xfrm>
          <a:prstGeom prst="rect">
            <a:avLst/>
          </a:prstGeom>
        </p:spPr>
      </p:pic>
      <p:sp useBgFill="1">
        <p:nvSpPr>
          <p:cNvPr id="29" name="Oval 28">
            <a:extLst>
              <a:ext uri="{FF2B5EF4-FFF2-40B4-BE49-F238E27FC236}">
                <a16:creationId xmlns:a16="http://schemas.microsoft.com/office/drawing/2014/main" id="{07F1F8E1-08C9-4C32-8CD0-F0DEB444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81197" y="1114197"/>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4365858" y="2184550"/>
            <a:ext cx="3535679" cy="1425728"/>
          </a:xfrm>
        </p:spPr>
        <p:txBody>
          <a:bodyPr vert="horz" lIns="91440" tIns="45720" rIns="91440" bIns="45720" rtlCol="0" anchor="b">
            <a:normAutofit/>
          </a:bodyPr>
          <a:lstStyle/>
          <a:p>
            <a:pPr algn="ctr"/>
            <a:r>
              <a:rPr lang="en-US" dirty="0"/>
              <a:t>model</a:t>
            </a:r>
          </a:p>
        </p:txBody>
      </p:sp>
      <p:cxnSp>
        <p:nvCxnSpPr>
          <p:cNvPr id="31" name="Straight Connector 30">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27691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8" name="Straight Connector 97">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94B3501-7EB9-487A-88C0-94A68134EB95}"/>
              </a:ext>
            </a:extLst>
          </p:cNvPr>
          <p:cNvPicPr>
            <a:picLocks noChangeAspect="1"/>
          </p:cNvPicPr>
          <p:nvPr/>
        </p:nvPicPr>
        <p:blipFill>
          <a:blip r:embed="rId3">
            <a:alphaModFix/>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862" y="0"/>
            <a:ext cx="12190276" cy="6858000"/>
          </a:xfrm>
          <a:prstGeom prst="rect">
            <a:avLst/>
          </a:prstGeom>
        </p:spPr>
      </p:pic>
      <p:sp>
        <p:nvSpPr>
          <p:cNvPr id="102" name="Rectangle 101">
            <a:extLst>
              <a:ext uri="{FF2B5EF4-FFF2-40B4-BE49-F238E27FC236}">
                <a16:creationId xmlns:a16="http://schemas.microsoft.com/office/drawing/2014/main" id="{82D9AADB-3C09-45F7-99F1-39BFA195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728686"/>
            <a:ext cx="12192000" cy="4129314"/>
          </a:xfrm>
          <a:prstGeom prst="rect">
            <a:avLst/>
          </a:prstGeom>
          <a:gradFill flip="none" rotWithShape="1">
            <a:gsLst>
              <a:gs pos="0">
                <a:srgbClr val="000000">
                  <a:alpha val="43000"/>
                </a:srgbClr>
              </a:gs>
              <a:gs pos="100000">
                <a:srgbClr val="000000">
                  <a:alpha val="0"/>
                </a:srgbClr>
              </a:gs>
              <a:gs pos="60000">
                <a:srgbClr val="000000">
                  <a:alpha val="2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1335342" y="2286000"/>
            <a:ext cx="8476388" cy="2737367"/>
          </a:xfrm>
        </p:spPr>
        <p:txBody>
          <a:bodyPr vert="horz" lIns="91440" tIns="45720" rIns="91440" bIns="45720" rtlCol="0" anchor="b">
            <a:normAutofit/>
          </a:bodyPr>
          <a:lstStyle/>
          <a:p>
            <a:r>
              <a:rPr lang="en-US" dirty="0">
                <a:solidFill>
                  <a:srgbClr val="FFFFFF"/>
                </a:solidFill>
              </a:rPr>
              <a:t>model</a:t>
            </a:r>
          </a:p>
        </p:txBody>
      </p:sp>
      <p:cxnSp>
        <p:nvCxnSpPr>
          <p:cNvPr id="104" name="Straight Connector 103">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27343"/>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3B217D3-9A1A-4F26-8930-1868D4702CA1}"/>
              </a:ext>
            </a:extLst>
          </p:cNvPr>
          <p:cNvSpPr/>
          <p:nvPr/>
        </p:nvSpPr>
        <p:spPr>
          <a:xfrm>
            <a:off x="4916076" y="1563078"/>
            <a:ext cx="6287678" cy="6295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32A69CB-08A3-4995-BE73-FF5EDEFF5707}"/>
              </a:ext>
            </a:extLst>
          </p:cNvPr>
          <p:cNvSpPr txBox="1"/>
          <p:nvPr/>
        </p:nvSpPr>
        <p:spPr>
          <a:xfrm>
            <a:off x="5005630" y="1683991"/>
            <a:ext cx="6108569" cy="400110"/>
          </a:xfrm>
          <a:prstGeom prst="rect">
            <a:avLst/>
          </a:prstGeom>
          <a:noFill/>
        </p:spPr>
        <p:txBody>
          <a:bodyPr wrap="square" rtlCol="0">
            <a:spAutoFit/>
          </a:bodyPr>
          <a:lstStyle/>
          <a:p>
            <a:r>
              <a:rPr lang="en-US" sz="2000" b="1" dirty="0"/>
              <a:t>DAILY NUMBER OF NEW CASES /  HUNDRED</a:t>
            </a:r>
          </a:p>
        </p:txBody>
      </p:sp>
      <p:sp>
        <p:nvSpPr>
          <p:cNvPr id="22" name="Rectangle 21">
            <a:extLst>
              <a:ext uri="{FF2B5EF4-FFF2-40B4-BE49-F238E27FC236}">
                <a16:creationId xmlns:a16="http://schemas.microsoft.com/office/drawing/2014/main" id="{9D7A1F3A-239B-494F-AB28-76BEA3811DD1}"/>
              </a:ext>
            </a:extLst>
          </p:cNvPr>
          <p:cNvSpPr/>
          <p:nvPr/>
        </p:nvSpPr>
        <p:spPr>
          <a:xfrm>
            <a:off x="4916076" y="3598800"/>
            <a:ext cx="6287678" cy="9497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E751345-169B-40AF-99F0-E203D02A7B1B}"/>
              </a:ext>
            </a:extLst>
          </p:cNvPr>
          <p:cNvSpPr txBox="1"/>
          <p:nvPr/>
        </p:nvSpPr>
        <p:spPr>
          <a:xfrm>
            <a:off x="5005630" y="3719713"/>
            <a:ext cx="6108569" cy="707886"/>
          </a:xfrm>
          <a:prstGeom prst="rect">
            <a:avLst/>
          </a:prstGeom>
          <a:noFill/>
        </p:spPr>
        <p:txBody>
          <a:bodyPr wrap="square" rtlCol="0">
            <a:spAutoFit/>
          </a:bodyPr>
          <a:lstStyle/>
          <a:p>
            <a:r>
              <a:rPr lang="en-US" sz="2000" b="1" dirty="0"/>
              <a:t>DAILY TOTAL NUMBER OF PEOPLE VACCINATED / HUNDRED</a:t>
            </a:r>
          </a:p>
        </p:txBody>
      </p:sp>
    </p:spTree>
    <p:extLst>
      <p:ext uri="{BB962C8B-B14F-4D97-AF65-F5344CB8AC3E}">
        <p14:creationId xmlns:p14="http://schemas.microsoft.com/office/powerpoint/2010/main" val="41543131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0-#ppt_w/2"/>
                                          </p:val>
                                        </p:tav>
                                        <p:tav tm="100000">
                                          <p:val>
                                            <p:strVal val="#ppt_x"/>
                                          </p:val>
                                        </p:tav>
                                      </p:tavLst>
                                    </p:anim>
                                    <p:anim calcmode="lin" valueType="num">
                                      <p:cBhvr additive="base">
                                        <p:cTn id="18" dur="500" fill="hold"/>
                                        <p:tgtEl>
                                          <p:spTgt spid="22"/>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0-#ppt_w/2"/>
                                          </p:val>
                                        </p:tav>
                                        <p:tav tm="100000">
                                          <p:val>
                                            <p:strVal val="#ppt_x"/>
                                          </p:val>
                                        </p:tav>
                                      </p:tavLst>
                                    </p:anim>
                                    <p:anim calcmode="lin" valueType="num">
                                      <p:cBhvr additive="base">
                                        <p:cTn id="22"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2" grpId="0" animBg="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8" name="Straight Connector 97">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94B3501-7EB9-487A-88C0-94A68134EB95}"/>
              </a:ext>
            </a:extLst>
          </p:cNvPr>
          <p:cNvPicPr>
            <a:picLocks noChangeAspect="1"/>
          </p:cNvPicPr>
          <p:nvPr/>
        </p:nvPicPr>
        <p:blipFill>
          <a:blip r:embed="rId3">
            <a:alphaModFix/>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862" y="0"/>
            <a:ext cx="12190276" cy="6858000"/>
          </a:xfrm>
          <a:prstGeom prst="rect">
            <a:avLst/>
          </a:prstGeom>
        </p:spPr>
      </p:pic>
      <p:sp>
        <p:nvSpPr>
          <p:cNvPr id="102" name="Rectangle 101">
            <a:extLst>
              <a:ext uri="{FF2B5EF4-FFF2-40B4-BE49-F238E27FC236}">
                <a16:creationId xmlns:a16="http://schemas.microsoft.com/office/drawing/2014/main" id="{82D9AADB-3C09-45F7-99F1-39BFA195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728686"/>
            <a:ext cx="12192000" cy="4129314"/>
          </a:xfrm>
          <a:prstGeom prst="rect">
            <a:avLst/>
          </a:prstGeom>
          <a:gradFill flip="none" rotWithShape="1">
            <a:gsLst>
              <a:gs pos="0">
                <a:srgbClr val="000000">
                  <a:alpha val="43000"/>
                </a:srgbClr>
              </a:gs>
              <a:gs pos="100000">
                <a:srgbClr val="000000">
                  <a:alpha val="0"/>
                </a:srgbClr>
              </a:gs>
              <a:gs pos="60000">
                <a:srgbClr val="000000">
                  <a:alpha val="2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1335342" y="2286000"/>
            <a:ext cx="8476388" cy="2737367"/>
          </a:xfrm>
        </p:spPr>
        <p:txBody>
          <a:bodyPr vert="horz" lIns="91440" tIns="45720" rIns="91440" bIns="45720" rtlCol="0" anchor="b">
            <a:normAutofit/>
          </a:bodyPr>
          <a:lstStyle/>
          <a:p>
            <a:r>
              <a:rPr lang="en-US" dirty="0">
                <a:solidFill>
                  <a:srgbClr val="FFFFFF"/>
                </a:solidFill>
              </a:rPr>
              <a:t>model</a:t>
            </a:r>
          </a:p>
        </p:txBody>
      </p:sp>
      <p:cxnSp>
        <p:nvCxnSpPr>
          <p:cNvPr id="104" name="Straight Connector 103">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27343"/>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EBAF415-9593-432C-8C7C-8FAF8C56387D}"/>
              </a:ext>
            </a:extLst>
          </p:cNvPr>
          <p:cNvSpPr/>
          <p:nvPr/>
        </p:nvSpPr>
        <p:spPr>
          <a:xfrm>
            <a:off x="4916078" y="537328"/>
            <a:ext cx="6287678" cy="75414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53B8F61-17D5-476F-BC11-10B0DFD9C583}"/>
              </a:ext>
            </a:extLst>
          </p:cNvPr>
          <p:cNvSpPr txBox="1"/>
          <p:nvPr/>
        </p:nvSpPr>
        <p:spPr>
          <a:xfrm>
            <a:off x="5005632" y="716125"/>
            <a:ext cx="6108569" cy="400110"/>
          </a:xfrm>
          <a:prstGeom prst="rect">
            <a:avLst/>
          </a:prstGeom>
          <a:noFill/>
        </p:spPr>
        <p:txBody>
          <a:bodyPr wrap="square" rtlCol="0">
            <a:spAutoFit/>
          </a:bodyPr>
          <a:lstStyle/>
          <a:p>
            <a:r>
              <a:rPr lang="en-US" sz="2000" b="1" dirty="0"/>
              <a:t>NUMBER OF NEW CASES 7 DAYS BEHIND</a:t>
            </a:r>
          </a:p>
        </p:txBody>
      </p:sp>
      <p:sp>
        <p:nvSpPr>
          <p:cNvPr id="16" name="Rectangle 15">
            <a:extLst>
              <a:ext uri="{FF2B5EF4-FFF2-40B4-BE49-F238E27FC236}">
                <a16:creationId xmlns:a16="http://schemas.microsoft.com/office/drawing/2014/main" id="{F3B217D3-9A1A-4F26-8930-1868D4702CA1}"/>
              </a:ext>
            </a:extLst>
          </p:cNvPr>
          <p:cNvSpPr/>
          <p:nvPr/>
        </p:nvSpPr>
        <p:spPr>
          <a:xfrm>
            <a:off x="4916076" y="1982024"/>
            <a:ext cx="6287678" cy="9497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32A69CB-08A3-4995-BE73-FF5EDEFF5707}"/>
              </a:ext>
            </a:extLst>
          </p:cNvPr>
          <p:cNvSpPr txBox="1"/>
          <p:nvPr/>
        </p:nvSpPr>
        <p:spPr>
          <a:xfrm>
            <a:off x="5005630" y="2102937"/>
            <a:ext cx="6108569" cy="707886"/>
          </a:xfrm>
          <a:prstGeom prst="rect">
            <a:avLst/>
          </a:prstGeom>
          <a:noFill/>
        </p:spPr>
        <p:txBody>
          <a:bodyPr wrap="square" rtlCol="0">
            <a:spAutoFit/>
          </a:bodyPr>
          <a:lstStyle/>
          <a:p>
            <a:r>
              <a:rPr lang="en-US" sz="2000" b="1" dirty="0"/>
              <a:t>7-DAY ROLLING AVERAGE OF NEW CASES 14 TO 7 DAYS BEHIND</a:t>
            </a:r>
          </a:p>
        </p:txBody>
      </p:sp>
      <p:sp>
        <p:nvSpPr>
          <p:cNvPr id="22" name="Rectangle 21">
            <a:extLst>
              <a:ext uri="{FF2B5EF4-FFF2-40B4-BE49-F238E27FC236}">
                <a16:creationId xmlns:a16="http://schemas.microsoft.com/office/drawing/2014/main" id="{9D7A1F3A-239B-494F-AB28-76BEA3811DD1}"/>
              </a:ext>
            </a:extLst>
          </p:cNvPr>
          <p:cNvSpPr/>
          <p:nvPr/>
        </p:nvSpPr>
        <p:spPr>
          <a:xfrm>
            <a:off x="4916076" y="3624968"/>
            <a:ext cx="6287678" cy="9497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E751345-169B-40AF-99F0-E203D02A7B1B}"/>
              </a:ext>
            </a:extLst>
          </p:cNvPr>
          <p:cNvSpPr txBox="1"/>
          <p:nvPr/>
        </p:nvSpPr>
        <p:spPr>
          <a:xfrm>
            <a:off x="5005630" y="3745881"/>
            <a:ext cx="6108569" cy="707886"/>
          </a:xfrm>
          <a:prstGeom prst="rect">
            <a:avLst/>
          </a:prstGeom>
          <a:noFill/>
        </p:spPr>
        <p:txBody>
          <a:bodyPr wrap="square" rtlCol="0">
            <a:spAutoFit/>
          </a:bodyPr>
          <a:lstStyle/>
          <a:p>
            <a:r>
              <a:rPr lang="en-US" sz="2000" b="1" dirty="0"/>
              <a:t>3-DAY ROLLING AVERAGE OF NEW CASES 10 TO 7 DAYS BEHIND</a:t>
            </a:r>
          </a:p>
        </p:txBody>
      </p:sp>
      <p:sp>
        <p:nvSpPr>
          <p:cNvPr id="24" name="Rectangle 23">
            <a:extLst>
              <a:ext uri="{FF2B5EF4-FFF2-40B4-BE49-F238E27FC236}">
                <a16:creationId xmlns:a16="http://schemas.microsoft.com/office/drawing/2014/main" id="{869AB598-1A20-4FB6-A53D-EDABEFA1E485}"/>
              </a:ext>
            </a:extLst>
          </p:cNvPr>
          <p:cNvSpPr/>
          <p:nvPr/>
        </p:nvSpPr>
        <p:spPr>
          <a:xfrm>
            <a:off x="4916076" y="5199089"/>
            <a:ext cx="6287678" cy="9497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A73B8DB-0907-4301-86FC-A9010CA1DE26}"/>
              </a:ext>
            </a:extLst>
          </p:cNvPr>
          <p:cNvSpPr txBox="1"/>
          <p:nvPr/>
        </p:nvSpPr>
        <p:spPr>
          <a:xfrm>
            <a:off x="5005630" y="5320002"/>
            <a:ext cx="6108569" cy="707886"/>
          </a:xfrm>
          <a:prstGeom prst="rect">
            <a:avLst/>
          </a:prstGeom>
          <a:noFill/>
        </p:spPr>
        <p:txBody>
          <a:bodyPr wrap="square" rtlCol="0">
            <a:spAutoFit/>
          </a:bodyPr>
          <a:lstStyle/>
          <a:p>
            <a:r>
              <a:rPr lang="en-US" sz="2000" b="1" dirty="0"/>
              <a:t>TOTAL NUMBER OF PEOPLE VACCINATED 7 DAYS BEHIND</a:t>
            </a:r>
          </a:p>
        </p:txBody>
      </p:sp>
    </p:spTree>
    <p:extLst>
      <p:ext uri="{BB962C8B-B14F-4D97-AF65-F5344CB8AC3E}">
        <p14:creationId xmlns:p14="http://schemas.microsoft.com/office/powerpoint/2010/main" val="7181841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0-#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0-#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0-#ppt_w/2"/>
                                          </p:val>
                                        </p:tav>
                                        <p:tav tm="100000">
                                          <p:val>
                                            <p:strVal val="#ppt_x"/>
                                          </p:val>
                                        </p:tav>
                                      </p:tavLst>
                                    </p:anim>
                                    <p:anim calcmode="lin" valueType="num">
                                      <p:cBhvr additive="base">
                                        <p:cTn id="3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0-#ppt_w/2"/>
                                          </p:val>
                                        </p:tav>
                                        <p:tav tm="100000">
                                          <p:val>
                                            <p:strVal val="#ppt_x"/>
                                          </p:val>
                                        </p:tav>
                                      </p:tavLst>
                                    </p:anim>
                                    <p:anim calcmode="lin" valueType="num">
                                      <p:cBhvr additive="base">
                                        <p:cTn id="38" dur="500" fill="hold"/>
                                        <p:tgtEl>
                                          <p:spTgt spid="24"/>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0-#ppt_w/2"/>
                                          </p:val>
                                        </p:tav>
                                        <p:tav tm="100000">
                                          <p:val>
                                            <p:strVal val="#ppt_x"/>
                                          </p:val>
                                        </p:tav>
                                      </p:tavLst>
                                    </p:anim>
                                    <p:anim calcmode="lin" valueType="num">
                                      <p:cBhvr additive="base">
                                        <p:cTn id="4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6" grpId="0" animBg="1"/>
      <p:bldP spid="17" grpId="0"/>
      <p:bldP spid="22" grpId="0" animBg="1"/>
      <p:bldP spid="23" grpId="0"/>
      <p:bldP spid="24" grpId="0" animBg="1"/>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8" name="Straight Connector 97">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94B3501-7EB9-487A-88C0-94A68134EB95}"/>
              </a:ext>
            </a:extLst>
          </p:cNvPr>
          <p:cNvPicPr>
            <a:picLocks noChangeAspect="1"/>
          </p:cNvPicPr>
          <p:nvPr/>
        </p:nvPicPr>
        <p:blipFill>
          <a:blip r:embed="rId3">
            <a:alphaModFix/>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862" y="0"/>
            <a:ext cx="12190276" cy="6858000"/>
          </a:xfrm>
          <a:prstGeom prst="rect">
            <a:avLst/>
          </a:prstGeom>
        </p:spPr>
      </p:pic>
      <p:sp>
        <p:nvSpPr>
          <p:cNvPr id="102" name="Rectangle 101">
            <a:extLst>
              <a:ext uri="{FF2B5EF4-FFF2-40B4-BE49-F238E27FC236}">
                <a16:creationId xmlns:a16="http://schemas.microsoft.com/office/drawing/2014/main" id="{82D9AADB-3C09-45F7-99F1-39BFA195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728686"/>
            <a:ext cx="12192000" cy="4129314"/>
          </a:xfrm>
          <a:prstGeom prst="rect">
            <a:avLst/>
          </a:prstGeom>
          <a:gradFill flip="none" rotWithShape="1">
            <a:gsLst>
              <a:gs pos="0">
                <a:srgbClr val="000000">
                  <a:alpha val="43000"/>
                </a:srgbClr>
              </a:gs>
              <a:gs pos="100000">
                <a:srgbClr val="000000">
                  <a:alpha val="0"/>
                </a:srgbClr>
              </a:gs>
              <a:gs pos="60000">
                <a:srgbClr val="000000">
                  <a:alpha val="2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1335342" y="2286000"/>
            <a:ext cx="8476388" cy="2737367"/>
          </a:xfrm>
        </p:spPr>
        <p:txBody>
          <a:bodyPr vert="horz" lIns="91440" tIns="45720" rIns="91440" bIns="45720" rtlCol="0" anchor="b">
            <a:normAutofit/>
          </a:bodyPr>
          <a:lstStyle/>
          <a:p>
            <a:r>
              <a:rPr lang="en-US" dirty="0">
                <a:solidFill>
                  <a:srgbClr val="FFFFFF"/>
                </a:solidFill>
              </a:rPr>
              <a:t>model</a:t>
            </a:r>
          </a:p>
        </p:txBody>
      </p:sp>
      <p:cxnSp>
        <p:nvCxnSpPr>
          <p:cNvPr id="104" name="Straight Connector 103">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27343"/>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1C817164-C2D7-4355-A4CD-7889938380C4}"/>
              </a:ext>
            </a:extLst>
          </p:cNvPr>
          <p:cNvSpPr/>
          <p:nvPr/>
        </p:nvSpPr>
        <p:spPr>
          <a:xfrm>
            <a:off x="3676451" y="334742"/>
            <a:ext cx="2743202" cy="116166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74E4317-2AE9-4208-8083-DE54A0E08FAE}"/>
              </a:ext>
            </a:extLst>
          </p:cNvPr>
          <p:cNvSpPr txBox="1"/>
          <p:nvPr/>
        </p:nvSpPr>
        <p:spPr>
          <a:xfrm>
            <a:off x="3902694" y="700374"/>
            <a:ext cx="2318995" cy="369332"/>
          </a:xfrm>
          <a:prstGeom prst="rect">
            <a:avLst/>
          </a:prstGeom>
          <a:noFill/>
        </p:spPr>
        <p:txBody>
          <a:bodyPr wrap="square" rtlCol="0">
            <a:spAutoFit/>
          </a:bodyPr>
          <a:lstStyle/>
          <a:p>
            <a:pPr algn="ctr"/>
            <a:r>
              <a:rPr lang="en-US" dirty="0" err="1"/>
              <a:t>KNeighborsRegressor</a:t>
            </a:r>
            <a:endParaRPr lang="en-US" dirty="0"/>
          </a:p>
        </p:txBody>
      </p:sp>
      <p:sp>
        <p:nvSpPr>
          <p:cNvPr id="18" name="Oval 17">
            <a:extLst>
              <a:ext uri="{FF2B5EF4-FFF2-40B4-BE49-F238E27FC236}">
                <a16:creationId xmlns:a16="http://schemas.microsoft.com/office/drawing/2014/main" id="{D6C7CC34-0A38-4616-9360-58ACBA250D54}"/>
              </a:ext>
            </a:extLst>
          </p:cNvPr>
          <p:cNvSpPr/>
          <p:nvPr/>
        </p:nvSpPr>
        <p:spPr>
          <a:xfrm>
            <a:off x="6900418" y="1386245"/>
            <a:ext cx="2743202" cy="116166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0175503-D544-45BD-89E9-DCA44D7A8193}"/>
              </a:ext>
            </a:extLst>
          </p:cNvPr>
          <p:cNvSpPr txBox="1"/>
          <p:nvPr/>
        </p:nvSpPr>
        <p:spPr>
          <a:xfrm>
            <a:off x="7209027" y="1763370"/>
            <a:ext cx="2125984" cy="369332"/>
          </a:xfrm>
          <a:prstGeom prst="rect">
            <a:avLst/>
          </a:prstGeom>
          <a:noFill/>
        </p:spPr>
        <p:txBody>
          <a:bodyPr wrap="square" rtlCol="0">
            <a:spAutoFit/>
          </a:bodyPr>
          <a:lstStyle/>
          <a:p>
            <a:pPr algn="ctr"/>
            <a:r>
              <a:rPr lang="en-US" dirty="0" err="1"/>
              <a:t>ExtraTreeRegressor</a:t>
            </a:r>
            <a:endParaRPr lang="en-US" dirty="0"/>
          </a:p>
        </p:txBody>
      </p:sp>
      <p:sp>
        <p:nvSpPr>
          <p:cNvPr id="20" name="Oval 19">
            <a:extLst>
              <a:ext uri="{FF2B5EF4-FFF2-40B4-BE49-F238E27FC236}">
                <a16:creationId xmlns:a16="http://schemas.microsoft.com/office/drawing/2014/main" id="{95DD20A2-F736-4625-9BD2-772C02768853}"/>
              </a:ext>
            </a:extLst>
          </p:cNvPr>
          <p:cNvSpPr/>
          <p:nvPr/>
        </p:nvSpPr>
        <p:spPr>
          <a:xfrm>
            <a:off x="3989107" y="2422089"/>
            <a:ext cx="2743202" cy="116166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D1BEEF5-C933-44E8-8A66-7E96500D9230}"/>
              </a:ext>
            </a:extLst>
          </p:cNvPr>
          <p:cNvSpPr txBox="1"/>
          <p:nvPr/>
        </p:nvSpPr>
        <p:spPr>
          <a:xfrm>
            <a:off x="5057478" y="2818256"/>
            <a:ext cx="606460" cy="369332"/>
          </a:xfrm>
          <a:prstGeom prst="rect">
            <a:avLst/>
          </a:prstGeom>
          <a:noFill/>
        </p:spPr>
        <p:txBody>
          <a:bodyPr wrap="square" rtlCol="0">
            <a:spAutoFit/>
          </a:bodyPr>
          <a:lstStyle/>
          <a:p>
            <a:pPr algn="ctr"/>
            <a:r>
              <a:rPr lang="en-US" dirty="0"/>
              <a:t>SVR</a:t>
            </a:r>
          </a:p>
        </p:txBody>
      </p:sp>
      <p:sp>
        <p:nvSpPr>
          <p:cNvPr id="26" name="Oval 25">
            <a:extLst>
              <a:ext uri="{FF2B5EF4-FFF2-40B4-BE49-F238E27FC236}">
                <a16:creationId xmlns:a16="http://schemas.microsoft.com/office/drawing/2014/main" id="{9F1CA2CC-2048-4524-8B9B-87FF5D10E7DF}"/>
              </a:ext>
            </a:extLst>
          </p:cNvPr>
          <p:cNvSpPr/>
          <p:nvPr/>
        </p:nvSpPr>
        <p:spPr>
          <a:xfrm>
            <a:off x="8528115" y="3204806"/>
            <a:ext cx="2743202" cy="116166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018EEA-EDA9-44C2-8778-88132321BB10}"/>
              </a:ext>
            </a:extLst>
          </p:cNvPr>
          <p:cNvSpPr txBox="1"/>
          <p:nvPr/>
        </p:nvSpPr>
        <p:spPr>
          <a:xfrm>
            <a:off x="8740218" y="3585158"/>
            <a:ext cx="2318995" cy="369332"/>
          </a:xfrm>
          <a:prstGeom prst="rect">
            <a:avLst/>
          </a:prstGeom>
          <a:noFill/>
        </p:spPr>
        <p:txBody>
          <a:bodyPr wrap="square" rtlCol="0">
            <a:spAutoFit/>
          </a:bodyPr>
          <a:lstStyle/>
          <a:p>
            <a:pPr algn="ctr"/>
            <a:r>
              <a:rPr lang="en-US" dirty="0" err="1"/>
              <a:t>AdaBoostRegressor</a:t>
            </a:r>
            <a:endParaRPr lang="en-US" dirty="0"/>
          </a:p>
        </p:txBody>
      </p:sp>
      <p:sp>
        <p:nvSpPr>
          <p:cNvPr id="28" name="Oval 27">
            <a:extLst>
              <a:ext uri="{FF2B5EF4-FFF2-40B4-BE49-F238E27FC236}">
                <a16:creationId xmlns:a16="http://schemas.microsoft.com/office/drawing/2014/main" id="{DA1A8DBF-D470-40D0-A4FB-A7C676F0850E}"/>
              </a:ext>
            </a:extLst>
          </p:cNvPr>
          <p:cNvSpPr/>
          <p:nvPr/>
        </p:nvSpPr>
        <p:spPr>
          <a:xfrm>
            <a:off x="5726902" y="4210714"/>
            <a:ext cx="2743202" cy="116166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76A02D9-DC2E-4769-B3F5-B9EBBF1D3119}"/>
              </a:ext>
            </a:extLst>
          </p:cNvPr>
          <p:cNvSpPr txBox="1"/>
          <p:nvPr/>
        </p:nvSpPr>
        <p:spPr>
          <a:xfrm>
            <a:off x="5939005" y="4591430"/>
            <a:ext cx="2318995" cy="369332"/>
          </a:xfrm>
          <a:prstGeom prst="rect">
            <a:avLst/>
          </a:prstGeom>
          <a:noFill/>
        </p:spPr>
        <p:txBody>
          <a:bodyPr wrap="square" rtlCol="0">
            <a:spAutoFit/>
          </a:bodyPr>
          <a:lstStyle/>
          <a:p>
            <a:pPr algn="ctr"/>
            <a:r>
              <a:rPr lang="en-US" dirty="0" err="1"/>
              <a:t>BaggingRegressor</a:t>
            </a:r>
            <a:endParaRPr lang="en-US" dirty="0"/>
          </a:p>
        </p:txBody>
      </p:sp>
      <p:sp>
        <p:nvSpPr>
          <p:cNvPr id="30" name="Oval 29">
            <a:extLst>
              <a:ext uri="{FF2B5EF4-FFF2-40B4-BE49-F238E27FC236}">
                <a16:creationId xmlns:a16="http://schemas.microsoft.com/office/drawing/2014/main" id="{B47A708F-140A-40C7-9916-1A1DE0E0CA2C}"/>
              </a:ext>
            </a:extLst>
          </p:cNvPr>
          <p:cNvSpPr/>
          <p:nvPr/>
        </p:nvSpPr>
        <p:spPr>
          <a:xfrm>
            <a:off x="3464348" y="5267488"/>
            <a:ext cx="2743202" cy="116166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FFFADE5-6541-48BB-93B5-92405B31C9A9}"/>
              </a:ext>
            </a:extLst>
          </p:cNvPr>
          <p:cNvSpPr txBox="1"/>
          <p:nvPr/>
        </p:nvSpPr>
        <p:spPr>
          <a:xfrm>
            <a:off x="3464348" y="5646987"/>
            <a:ext cx="2743202" cy="369332"/>
          </a:xfrm>
          <a:prstGeom prst="rect">
            <a:avLst/>
          </a:prstGeom>
          <a:noFill/>
        </p:spPr>
        <p:txBody>
          <a:bodyPr wrap="square" rtlCol="0">
            <a:spAutoFit/>
          </a:bodyPr>
          <a:lstStyle/>
          <a:p>
            <a:pPr algn="ctr"/>
            <a:r>
              <a:rPr lang="en-US" dirty="0" err="1"/>
              <a:t>RandomForestRegressor</a:t>
            </a:r>
            <a:endParaRPr lang="en-US" dirty="0"/>
          </a:p>
        </p:txBody>
      </p:sp>
      <p:sp>
        <p:nvSpPr>
          <p:cNvPr id="32" name="Oval 31">
            <a:extLst>
              <a:ext uri="{FF2B5EF4-FFF2-40B4-BE49-F238E27FC236}">
                <a16:creationId xmlns:a16="http://schemas.microsoft.com/office/drawing/2014/main" id="{8E8AFE1C-C780-4D14-AD13-05EA1D4C7404}"/>
              </a:ext>
            </a:extLst>
          </p:cNvPr>
          <p:cNvSpPr/>
          <p:nvPr/>
        </p:nvSpPr>
        <p:spPr>
          <a:xfrm>
            <a:off x="8740218" y="5392105"/>
            <a:ext cx="2961633" cy="116166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CEC97D1-6B87-4436-8634-08ED88B47EA9}"/>
              </a:ext>
            </a:extLst>
          </p:cNvPr>
          <p:cNvSpPr txBox="1"/>
          <p:nvPr/>
        </p:nvSpPr>
        <p:spPr>
          <a:xfrm>
            <a:off x="8759160" y="5788272"/>
            <a:ext cx="2942691" cy="369332"/>
          </a:xfrm>
          <a:prstGeom prst="rect">
            <a:avLst/>
          </a:prstGeom>
          <a:noFill/>
        </p:spPr>
        <p:txBody>
          <a:bodyPr wrap="square" rtlCol="0">
            <a:spAutoFit/>
          </a:bodyPr>
          <a:lstStyle/>
          <a:p>
            <a:pPr algn="ctr"/>
            <a:r>
              <a:rPr lang="en-US" dirty="0" err="1"/>
              <a:t>GradientBoostingRegressor</a:t>
            </a:r>
            <a:endParaRPr lang="en-US" dirty="0"/>
          </a:p>
        </p:txBody>
      </p:sp>
      <p:sp>
        <p:nvSpPr>
          <p:cNvPr id="34" name="Oval 33">
            <a:extLst>
              <a:ext uri="{FF2B5EF4-FFF2-40B4-BE49-F238E27FC236}">
                <a16:creationId xmlns:a16="http://schemas.microsoft.com/office/drawing/2014/main" id="{F7CDF195-5DB0-44FA-A210-137EAEEC2D1F}"/>
              </a:ext>
            </a:extLst>
          </p:cNvPr>
          <p:cNvSpPr/>
          <p:nvPr/>
        </p:nvSpPr>
        <p:spPr>
          <a:xfrm>
            <a:off x="9238505" y="322157"/>
            <a:ext cx="2743202" cy="116166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C224B99-C8C8-4796-BFD7-DCF139A4BDF4}"/>
              </a:ext>
            </a:extLst>
          </p:cNvPr>
          <p:cNvSpPr txBox="1"/>
          <p:nvPr/>
        </p:nvSpPr>
        <p:spPr>
          <a:xfrm>
            <a:off x="9390631" y="700374"/>
            <a:ext cx="2438949" cy="369332"/>
          </a:xfrm>
          <a:prstGeom prst="rect">
            <a:avLst/>
          </a:prstGeom>
          <a:noFill/>
        </p:spPr>
        <p:txBody>
          <a:bodyPr wrap="square" rtlCol="0">
            <a:spAutoFit/>
          </a:bodyPr>
          <a:lstStyle/>
          <a:p>
            <a:pPr algn="ctr"/>
            <a:r>
              <a:rPr lang="en-US" dirty="0" err="1"/>
              <a:t>DecisionTreeRegressor</a:t>
            </a:r>
            <a:endParaRPr lang="en-US" dirty="0"/>
          </a:p>
        </p:txBody>
      </p:sp>
    </p:spTree>
    <p:extLst>
      <p:ext uri="{BB962C8B-B14F-4D97-AF65-F5344CB8AC3E}">
        <p14:creationId xmlns:p14="http://schemas.microsoft.com/office/powerpoint/2010/main" val="18917702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horizontal)">
                                      <p:cBhvr>
                                        <p:cTn id="13" dur="500"/>
                                        <p:tgtEl>
                                          <p:spTgt spid="1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randombar(horizontal)">
                                      <p:cBhvr>
                                        <p:cTn id="16" dur="500"/>
                                        <p:tgtEl>
                                          <p:spTgt spid="1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randombar(horizontal)">
                                      <p:cBhvr>
                                        <p:cTn id="25" dur="500"/>
                                        <p:tgtEl>
                                          <p:spTgt spid="26"/>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randombar(horizontal)">
                                      <p:cBhvr>
                                        <p:cTn id="28" dur="500"/>
                                        <p:tgtEl>
                                          <p:spTgt spid="27"/>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randombar(horizontal)">
                                      <p:cBhvr>
                                        <p:cTn id="31" dur="500"/>
                                        <p:tgtEl>
                                          <p:spTgt spid="28"/>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randombar(horizontal)">
                                      <p:cBhvr>
                                        <p:cTn id="34" dur="500"/>
                                        <p:tgtEl>
                                          <p:spTgt spid="29"/>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randombar(horizontal)">
                                      <p:cBhvr>
                                        <p:cTn id="37" dur="500"/>
                                        <p:tgtEl>
                                          <p:spTgt spid="30"/>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randombar(horizontal)">
                                      <p:cBhvr>
                                        <p:cTn id="40" dur="500"/>
                                        <p:tgtEl>
                                          <p:spTgt spid="3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randombar(horizontal)">
                                      <p:cBhvr>
                                        <p:cTn id="43" dur="500"/>
                                        <p:tgtEl>
                                          <p:spTgt spid="32"/>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randombar(horizontal)">
                                      <p:cBhvr>
                                        <p:cTn id="46" dur="500"/>
                                        <p:tgtEl>
                                          <p:spTgt spid="33"/>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randombar(horizontal)">
                                      <p:cBhvr>
                                        <p:cTn id="49" dur="500"/>
                                        <p:tgtEl>
                                          <p:spTgt spid="34"/>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randombar(horizontal)">
                                      <p:cBhvr>
                                        <p:cTn id="5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8" grpId="0" animBg="1"/>
      <p:bldP spid="19" grpId="0"/>
      <p:bldP spid="20" grpId="0" animBg="1"/>
      <p:bldP spid="21" grpId="0"/>
      <p:bldP spid="26" grpId="0" animBg="1"/>
      <p:bldP spid="27" grpId="0"/>
      <p:bldP spid="28" grpId="0" animBg="1"/>
      <p:bldP spid="29" grpId="0"/>
      <p:bldP spid="30" grpId="0" animBg="1"/>
      <p:bldP spid="31" grpId="0"/>
      <p:bldP spid="32" grpId="0" animBg="1"/>
      <p:bldP spid="33" grpId="0"/>
      <p:bldP spid="34" grpId="0" animBg="1"/>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6AAE55B-3214-4C81-8EEC-6A9D1E48288B}"/>
              </a:ext>
            </a:extLst>
          </p:cNvPr>
          <p:cNvPicPr>
            <a:picLocks noChangeAspect="1"/>
          </p:cNvPicPr>
          <p:nvPr/>
        </p:nvPicPr>
        <p:blipFill rotWithShape="1">
          <a:blip r:embed="rId3">
            <a:alphaModFix amt="75000"/>
            <a:extLst>
              <a:ext uri="{28A0092B-C50C-407E-A947-70E740481C1C}">
                <a14:useLocalDpi xmlns:a14="http://schemas.microsoft.com/office/drawing/2010/main" val="0"/>
              </a:ext>
            </a:extLst>
          </a:blip>
          <a:srcRect t="7647" b="7647"/>
          <a:stretch/>
        </p:blipFill>
        <p:spPr>
          <a:xfrm>
            <a:off x="-1" y="-1"/>
            <a:ext cx="12191999" cy="6858001"/>
          </a:xfrm>
          <a:prstGeom prst="rect">
            <a:avLst/>
          </a:prstGeom>
        </p:spPr>
      </p:pic>
      <p:sp useBgFill="1">
        <p:nvSpPr>
          <p:cNvPr id="29" name="Oval 28">
            <a:extLst>
              <a:ext uri="{FF2B5EF4-FFF2-40B4-BE49-F238E27FC236}">
                <a16:creationId xmlns:a16="http://schemas.microsoft.com/office/drawing/2014/main" id="{07F1F8E1-08C9-4C32-8CD0-F0DEB444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81197" y="1114197"/>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4365858" y="2184550"/>
            <a:ext cx="3535679" cy="1425728"/>
          </a:xfrm>
        </p:spPr>
        <p:txBody>
          <a:bodyPr vert="horz" lIns="91440" tIns="45720" rIns="91440" bIns="45720" rtlCol="0" anchor="b">
            <a:normAutofit/>
          </a:bodyPr>
          <a:lstStyle/>
          <a:p>
            <a:pPr algn="ctr"/>
            <a:r>
              <a:rPr lang="en-US" dirty="0"/>
              <a:t>results</a:t>
            </a:r>
          </a:p>
        </p:txBody>
      </p:sp>
      <p:cxnSp>
        <p:nvCxnSpPr>
          <p:cNvPr id="31" name="Straight Connector 30">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56152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PortalVTI">
  <a:themeElements>
    <a:clrScheme name="Earth">
      <a:dk1>
        <a:sysClr val="windowText" lastClr="000000"/>
      </a:dk1>
      <a:lt1>
        <a:sysClr val="window" lastClr="FFFFFF"/>
      </a:lt1>
      <a:dk2>
        <a:srgbClr val="051618"/>
      </a:dk2>
      <a:lt2>
        <a:srgbClr val="E8E8DF"/>
      </a:lt2>
      <a:accent1>
        <a:srgbClr val="2D714C"/>
      </a:accent1>
      <a:accent2>
        <a:srgbClr val="1F7985"/>
      </a:accent2>
      <a:accent3>
        <a:srgbClr val="0D6756"/>
      </a:accent3>
      <a:accent4>
        <a:srgbClr val="40945E"/>
      </a:accent4>
      <a:accent5>
        <a:srgbClr val="389896"/>
      </a:accent5>
      <a:accent6>
        <a:srgbClr val="64924A"/>
      </a:accent6>
      <a:hlink>
        <a:srgbClr val="1F855C"/>
      </a:hlink>
      <a:folHlink>
        <a:srgbClr val="227390"/>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WrappedLabelHistory xmlns:xsi="http://www.w3.org/2001/XMLSchema-instance" xmlns:xsd="http://www.w3.org/2001/XMLSchema" xmlns="http://www.boldonjames.com/2016/02/Classifier/internal/wrappedLabelHistory">
  <Value>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mMjAyMGQ3ZC03N2M4LTQyOTQtYTQyNy01OTBlZThlYjMzMjgiIG9yaWdpbj0iZGVmYXVsdFZhbHVlIj48ZWxlbWVudCB1aWQ9ImEyOTBmMTJiLWI3MTktNDJhZC1hMTMxLTU3OTdkYWQ3NWU5NCIgdmFsdWU9IiIgeG1sbnM9Imh0dHA6Ly93d3cuYm9sZG9uamFtZXMuY29tLzIwMDgvMDEvc2llL2ludGVybmFsL2xhYmVsIiAvPjwvc2lzbD48VXNlck5hbWU+Q09SUFxVU0ZLMDQ0ODc8L1VzZXJOYW1lPjxEYXRlVGltZT4xMC8yNi8yMDIxIDM6MjU6NDYgUE08L0RhdGVUaW1lPjxMYWJlbFN0cmluZz5JbnRlcm5hbDwvTGFiZWxTdHJpbmc+PC9pdGVtPjwvbGFiZWxIaXN0b3J5Pg==</Value>
</WrappedLabelHistory>
</file>

<file path=customXml/item2.xml><?xml version="1.0" encoding="utf-8"?>
<sisl xmlns:xsi="http://www.w3.org/2001/XMLSchema-instance" xmlns:xsd="http://www.w3.org/2001/XMLSchema" xmlns="http://www.boldonjames.com/2008/01/sie/internal/label" sislVersion="0" policy="f2020d7d-77c8-4294-a427-590ee8eb3328" origin="defaultValue">
  <element uid="a290f12b-b719-42ad-a131-5797dad75e94" value=""/>
</sisl>
</file>

<file path=customXml/itemProps1.xml><?xml version="1.0" encoding="utf-8"?>
<ds:datastoreItem xmlns:ds="http://schemas.openxmlformats.org/officeDocument/2006/customXml" ds:itemID="{ECF404F4-01BB-4392-B694-F5B8B22979D5}">
  <ds:schemaRefs>
    <ds:schemaRef ds:uri="http://www.w3.org/2001/XMLSchema"/>
    <ds:schemaRef ds:uri="http://www.boldonjames.com/2016/02/Classifier/internal/wrappedLabelHistory"/>
  </ds:schemaRefs>
</ds:datastoreItem>
</file>

<file path=customXml/itemProps2.xml><?xml version="1.0" encoding="utf-8"?>
<ds:datastoreItem xmlns:ds="http://schemas.openxmlformats.org/officeDocument/2006/customXml" ds:itemID="{669A9D1B-3DE1-4835-A9AB-DE2FDA6BB1BC}">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otalTime>1900</TotalTime>
  <Words>1384</Words>
  <Application>Microsoft Office PowerPoint</Application>
  <PresentationFormat>Widescreen</PresentationFormat>
  <Paragraphs>91</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Trade Gothic Next Cond</vt:lpstr>
      <vt:lpstr>Trade Gothic Next Light</vt:lpstr>
      <vt:lpstr>PortalVTI</vt:lpstr>
      <vt:lpstr>Predicting covid-19 cases in the united states</vt:lpstr>
      <vt:lpstr>data</vt:lpstr>
      <vt:lpstr>data</vt:lpstr>
      <vt:lpstr>data</vt:lpstr>
      <vt:lpstr>model</vt:lpstr>
      <vt:lpstr>model</vt:lpstr>
      <vt:lpstr>model</vt:lpstr>
      <vt:lpstr>model</vt:lpstr>
      <vt:lpstr>results</vt:lpstr>
      <vt:lpstr>results</vt:lpstr>
      <vt:lpstr>results</vt:lpstr>
      <vt:lpstr>results</vt:lpstr>
      <vt:lpstr>results</vt:lpstr>
      <vt:lpstr>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Kong, Feifei</dc:creator>
  <cp:keywords>Internal | EPNW-OLMK</cp:keywords>
  <cp:lastModifiedBy>Kong, Feifei</cp:lastModifiedBy>
  <cp:revision>36</cp:revision>
  <dcterms:created xsi:type="dcterms:W3CDTF">2021-10-26T14:25:09Z</dcterms:created>
  <dcterms:modified xsi:type="dcterms:W3CDTF">2021-10-27T22:05:30Z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0fc2b672-c7f8-4946-b215-f32c576226e7</vt:lpwstr>
  </property>
  <property fmtid="{D5CDD505-2E9C-101B-9397-08002B2CF9AE}" pid="3" name="bjDocumentLabelXML">
    <vt:lpwstr>&lt;?xml version="1.0" encoding="us-ascii"?&gt;&lt;sisl xmlns:xsi="http://www.w3.org/2001/XMLSchema-instance" xmlns:xsd="http://www.w3.org/2001/XMLSchema" sislVersion="0" policy="f2020d7d-77c8-4294-a427-590ee8eb3328" origin="defaultValue" xmlns="http://www.boldonj</vt:lpwstr>
  </property>
  <property fmtid="{D5CDD505-2E9C-101B-9397-08002B2CF9AE}" pid="4" name="bjDocumentLabelXML-0">
    <vt:lpwstr>ames.com/2008/01/sie/internal/label"&gt;&lt;element uid="a290f12b-b719-42ad-a131-5797dad75e94" value="" /&gt;&lt;/sisl&gt;</vt:lpwstr>
  </property>
  <property fmtid="{D5CDD505-2E9C-101B-9397-08002B2CF9AE}" pid="5" name="bjDocumentSecurityLabel">
    <vt:lpwstr>Internal</vt:lpwstr>
  </property>
  <property fmtid="{D5CDD505-2E9C-101B-9397-08002B2CF9AE}" pid="6" name="wsp-metadata">
    <vt:lpwstr>Internal | EPNW-OLMK</vt:lpwstr>
  </property>
  <property fmtid="{D5CDD505-2E9C-101B-9397-08002B2CF9AE}" pid="7" name="bjClsUserRVM">
    <vt:lpwstr>[]</vt:lpwstr>
  </property>
  <property fmtid="{D5CDD505-2E9C-101B-9397-08002B2CF9AE}" pid="8" name="bjSaver">
    <vt:lpwstr>twQJCKktHpE448Wbl9ZAMtlaNtxbeqvb</vt:lpwstr>
  </property>
  <property fmtid="{D5CDD505-2E9C-101B-9397-08002B2CF9AE}" pid="9" name="bjLabelHistoryID">
    <vt:lpwstr>{ECF404F4-01BB-4392-B694-F5B8B22979D5}</vt:lpwstr>
  </property>
</Properties>
</file>